
<file path=[Content_Types].xml><?xml version="1.0" encoding="utf-8"?>
<Types xmlns="http://schemas.openxmlformats.org/package/2006/content-types">
  <Default Extension="png" ContentType="image/png"/>
  <Default Extension="jpg&amp;ehk=Dlss7nZZ2ns5P4br" ContentType="image/jpe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amp;ehk=W6KLSLu4OvaB0Oe4m8ZxOA&amp;r=0&amp;pid=OfficeInsert" ContentType="image/jpeg"/>
  <Default Extension="png&amp;ehk=Y1IYb" ContentType="image/png"/>
  <Default Extension="vml" ContentType="application/vnd.openxmlformats-officedocument.vmlDrawing"/>
  <Default Extension="png&amp;ehk=6" ContentType="image/png"/>
  <Default Extension="jpg&amp;ehk=KiMbnEWsTerBevZq4ZXw3w&amp;r=0&amp;pid=OfficeInsert" ContentType="image/jpeg"/>
  <Default Extension="jpg&amp;ehk=f6eOwfuGuZ" ContentType="image/jpeg"/>
  <Default Extension="png&amp;ehk=lpM9OrvyUJJDSjfVpFQzYA&amp;r=0&amp;pid=OfficeInsert"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1" r:id="rId4"/>
    <p:sldId id="264" r:id="rId5"/>
    <p:sldId id="265" r:id="rId6"/>
    <p:sldId id="269" r:id="rId7"/>
    <p:sldId id="267" r:id="rId8"/>
    <p:sldId id="268" r:id="rId9"/>
    <p:sldId id="270" r:id="rId10"/>
    <p:sldId id="271" r:id="rId11"/>
    <p:sldId id="280" r:id="rId12"/>
    <p:sldId id="289" r:id="rId13"/>
    <p:sldId id="281" r:id="rId14"/>
    <p:sldId id="283" r:id="rId15"/>
    <p:sldId id="285" r:id="rId16"/>
    <p:sldId id="286" r:id="rId17"/>
    <p:sldId id="266" r:id="rId18"/>
    <p:sldId id="284" r:id="rId19"/>
    <p:sldId id="275" r:id="rId20"/>
    <p:sldId id="276" r:id="rId21"/>
    <p:sldId id="272" r:id="rId22"/>
    <p:sldId id="278" r:id="rId23"/>
    <p:sldId id="273" r:id="rId24"/>
    <p:sldId id="274" r:id="rId25"/>
    <p:sldId id="279" r:id="rId26"/>
    <p:sldId id="288" r:id="rId27"/>
    <p:sldId id="287" r:id="rId28"/>
    <p:sldId id="25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4" autoAdjust="0"/>
    <p:restoredTop sz="94660"/>
  </p:normalViewPr>
  <p:slideViewPr>
    <p:cSldViewPr snapToGrid="0">
      <p:cViewPr>
        <p:scale>
          <a:sx n="66" d="100"/>
          <a:sy n="66" d="100"/>
        </p:scale>
        <p:origin x="836"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lizabeth\Downloads\OMahoney%20Budget%20Plan%20GN%20(2).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lizabeth\Downloads\OMahoney%20Budget%20.xls"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Income Projection</a:t>
            </a:r>
          </a:p>
        </c:rich>
      </c:tx>
      <c:layout>
        <c:manualLayout>
          <c:xMode val="edge"/>
          <c:yMode val="edge"/>
          <c:x val="1.4140329423741127E-3"/>
          <c:y val="2.5495701102595672E-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explosion val="6"/>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F42-4352-B410-43C114B6503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F42-4352-B410-43C114B6503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F42-4352-B410-43C114B6503C}"/>
              </c:ext>
            </c:extLst>
          </c:dPt>
          <c:dPt>
            <c:idx val="3"/>
            <c:bubble3D val="0"/>
            <c:explosion val="1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F42-4352-B410-43C114B6503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F42-4352-B410-43C114B6503C}"/>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CF42-4352-B410-43C114B6503C}"/>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CF42-4352-B410-43C114B6503C}"/>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CF42-4352-B410-43C114B6503C}"/>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CF42-4352-B410-43C114B6503C}"/>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CF42-4352-B410-43C114B6503C}"/>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CF42-4352-B410-43C114B6503C}"/>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CF42-4352-B410-43C114B6503C}"/>
              </c:ext>
            </c:extLst>
          </c:dPt>
          <c:dLbls>
            <c:dLbl>
              <c:idx val="0"/>
              <c:layout>
                <c:manualLayout>
                  <c:x val="8.275630898916508E-3"/>
                  <c:y val="-4.212160655603742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F42-4352-B410-43C114B6503C}"/>
                </c:ext>
              </c:extLst>
            </c:dLbl>
            <c:dLbl>
              <c:idx val="1"/>
              <c:layout>
                <c:manualLayout>
                  <c:x val="4.2269063529061235E-2"/>
                  <c:y val="-2.50966563490656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F42-4352-B410-43C114B6503C}"/>
                </c:ext>
              </c:extLst>
            </c:dLbl>
            <c:dLbl>
              <c:idx val="2"/>
              <c:layout>
                <c:manualLayout>
                  <c:x val="4.6632826296791732E-2"/>
                  <c:y val="4.204311271667367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F42-4352-B410-43C114B6503C}"/>
                </c:ext>
              </c:extLst>
            </c:dLbl>
            <c:dLbl>
              <c:idx val="7"/>
              <c:layout>
                <c:manualLayout>
                  <c:x val="-2.057098252943057E-2"/>
                  <c:y val="1.094044582455362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CF42-4352-B410-43C114B6503C}"/>
                </c:ext>
              </c:extLst>
            </c:dLbl>
            <c:dLbl>
              <c:idx val="8"/>
              <c:layout>
                <c:manualLayout>
                  <c:x val="-1.4274873602959662E-2"/>
                  <c:y val="-3.170414947204988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CF42-4352-B410-43C114B6503C}"/>
                </c:ext>
              </c:extLst>
            </c:dLbl>
            <c:dLbl>
              <c:idx val="9"/>
              <c:layout>
                <c:manualLayout>
                  <c:x val="3.026964701938864E-2"/>
                  <c:y val="0.1127385114666448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CF42-4352-B410-43C114B6503C}"/>
                </c:ext>
              </c:extLst>
            </c:dLbl>
            <c:dLbl>
              <c:idx val="10"/>
              <c:layout>
                <c:manualLayout>
                  <c:x val="-5.5437788447512251E-2"/>
                  <c:y val="5.7201893499413221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5-CF42-4352-B410-43C114B6503C}"/>
                </c:ext>
              </c:extLst>
            </c:dLbl>
            <c:dLbl>
              <c:idx val="11"/>
              <c:layout>
                <c:manualLayout>
                  <c:x val="-1.7934102837066535E-2"/>
                  <c:y val="-4.1640497773212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4.6038628301143081E-2"/>
                      <c:h val="6.2817762322159632E-2"/>
                    </c:manualLayout>
                  </c15:layout>
                </c:ext>
                <c:ext xmlns:c16="http://schemas.microsoft.com/office/drawing/2014/chart" uri="{C3380CC4-5D6E-409C-BE32-E72D297353CC}">
                  <c16:uniqueId val="{00000017-CF42-4352-B410-43C114B6503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'Income &amp; Expense Budget'!$A$5:$A$16</c:f>
              <c:strCache>
                <c:ptCount val="12"/>
                <c:pt idx="0">
                  <c:v>Unsolicited Donations from Individuals</c:v>
                </c:pt>
                <c:pt idx="1">
                  <c:v>Donations from Board Members</c:v>
                </c:pt>
                <c:pt idx="2">
                  <c:v>Annual Appeal Fund Drive</c:v>
                </c:pt>
                <c:pt idx="3">
                  <c:v>Government Grants</c:v>
                </c:pt>
                <c:pt idx="4">
                  <c:v>Foundation Grants</c:v>
                </c:pt>
                <c:pt idx="5">
                  <c:v>Corporate Grants</c:v>
                </c:pt>
                <c:pt idx="6">
                  <c:v>Special Events</c:v>
                </c:pt>
                <c:pt idx="7">
                  <c:v>Internet Fundraising/Crowd Funding</c:v>
                </c:pt>
                <c:pt idx="8">
                  <c:v>Membership Fees</c:v>
                </c:pt>
                <c:pt idx="9">
                  <c:v>Earned Income (Fees for Service, sales of items, etc.)</c:v>
                </c:pt>
                <c:pt idx="10">
                  <c:v>In-kind Services and Contributions</c:v>
                </c:pt>
                <c:pt idx="11">
                  <c:v>40-in-4</c:v>
                </c:pt>
              </c:strCache>
            </c:strRef>
          </c:cat>
          <c:val>
            <c:numRef>
              <c:f>'Income &amp; Expense Budget'!$B$5:$B$16</c:f>
              <c:numCache>
                <c:formatCode>_("$"* #,##0.00_);_("$"* \(#,##0.00\);_("$"* "-"??_);_(@_)</c:formatCode>
                <c:ptCount val="12"/>
                <c:pt idx="0">
                  <c:v>20000</c:v>
                </c:pt>
                <c:pt idx="1">
                  <c:v>5000</c:v>
                </c:pt>
                <c:pt idx="2">
                  <c:v>14187</c:v>
                </c:pt>
                <c:pt idx="3">
                  <c:v>405000</c:v>
                </c:pt>
                <c:pt idx="4">
                  <c:v>82000</c:v>
                </c:pt>
                <c:pt idx="5">
                  <c:v>60000</c:v>
                </c:pt>
                <c:pt idx="6">
                  <c:v>156519</c:v>
                </c:pt>
                <c:pt idx="7">
                  <c:v>10000</c:v>
                </c:pt>
                <c:pt idx="8">
                  <c:v>20000</c:v>
                </c:pt>
                <c:pt idx="9">
                  <c:v>50000</c:v>
                </c:pt>
                <c:pt idx="10">
                  <c:v>8000</c:v>
                </c:pt>
                <c:pt idx="11">
                  <c:v>5750</c:v>
                </c:pt>
              </c:numCache>
            </c:numRef>
          </c:val>
          <c:extLst>
            <c:ext xmlns:c16="http://schemas.microsoft.com/office/drawing/2014/chart" uri="{C3380CC4-5D6E-409C-BE32-E72D297353CC}">
              <c16:uniqueId val="{00000018-CF42-4352-B410-43C114B6503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439628924981135"/>
          <c:y val="1.7880261260893166E-2"/>
          <c:w val="0.403778720604347"/>
          <c:h val="0.9307886273296638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Itemized</a:t>
            </a:r>
            <a:r>
              <a:rPr lang="en-US" baseline="0"/>
              <a:t> </a:t>
            </a:r>
            <a:r>
              <a:rPr lang="en-US"/>
              <a:t>Expense Projection</a:t>
            </a:r>
          </a:p>
        </c:rich>
      </c:tx>
      <c:layout>
        <c:manualLayout>
          <c:xMode val="edge"/>
          <c:yMode val="edge"/>
          <c:x val="1.815398075240574E-4"/>
          <c:y val="1.434462972924511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spPr>
            <a:solidFill>
              <a:schemeClr val="accent5"/>
            </a:solidFill>
          </c:spPr>
          <c:dPt>
            <c:idx val="0"/>
            <c:bubble3D val="0"/>
            <c:explosion val="7"/>
            <c:spPr>
              <a:solidFill>
                <a:schemeClr val="accent5">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647-4677-A4CD-3CAAF927FBFB}"/>
              </c:ext>
            </c:extLst>
          </c:dPt>
          <c:dPt>
            <c:idx val="1"/>
            <c:bubble3D val="0"/>
            <c:explosion val="4"/>
            <c:spPr>
              <a:solidFill>
                <a:schemeClr val="accent2">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647-4677-A4CD-3CAAF927FBFB}"/>
              </c:ext>
            </c:extLst>
          </c:dPt>
          <c:dPt>
            <c:idx val="2"/>
            <c:bubble3D val="0"/>
            <c:explosion val="8"/>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647-4677-A4CD-3CAAF927FBFB}"/>
              </c:ext>
            </c:extLst>
          </c:dPt>
          <c:dPt>
            <c:idx val="3"/>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647-4677-A4CD-3CAAF927FBFB}"/>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647-4677-A4CD-3CAAF927FBFB}"/>
              </c:ext>
            </c:extLst>
          </c:dPt>
          <c:dPt>
            <c:idx val="5"/>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A647-4677-A4CD-3CAAF927FBFB}"/>
              </c:ext>
            </c:extLst>
          </c:dPt>
          <c:dPt>
            <c:idx val="6"/>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A647-4677-A4CD-3CAAF927FBFB}"/>
              </c:ext>
            </c:extLst>
          </c:dPt>
          <c:dPt>
            <c:idx val="7"/>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A647-4677-A4CD-3CAAF927FBFB}"/>
              </c:ext>
            </c:extLst>
          </c:dPt>
          <c:dPt>
            <c:idx val="8"/>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A647-4677-A4CD-3CAAF927FBFB}"/>
              </c:ext>
            </c:extLst>
          </c:dPt>
          <c:dPt>
            <c:idx val="9"/>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A647-4677-A4CD-3CAAF927FBFB}"/>
              </c:ext>
            </c:extLst>
          </c:dPt>
          <c:dPt>
            <c:idx val="10"/>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A647-4677-A4CD-3CAAF927FBFB}"/>
              </c:ext>
            </c:extLst>
          </c:dPt>
          <c:dPt>
            <c:idx val="1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A647-4677-A4CD-3CAAF927FBFB}"/>
              </c:ext>
            </c:extLst>
          </c:dPt>
          <c:dPt>
            <c:idx val="1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9-A647-4677-A4CD-3CAAF927FBFB}"/>
              </c:ext>
            </c:extLst>
          </c:dPt>
          <c:dPt>
            <c:idx val="13"/>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B-A647-4677-A4CD-3CAAF927FBFB}"/>
              </c:ext>
            </c:extLst>
          </c:dPt>
          <c:dPt>
            <c:idx val="1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D-A647-4677-A4CD-3CAAF927FBFB}"/>
              </c:ext>
            </c:extLst>
          </c:dPt>
          <c:dPt>
            <c:idx val="15"/>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F-A647-4677-A4CD-3CAAF927FBFB}"/>
              </c:ext>
            </c:extLst>
          </c:dPt>
          <c:dPt>
            <c:idx val="16"/>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1-A647-4677-A4CD-3CAAF927FBFB}"/>
              </c:ext>
            </c:extLst>
          </c:dPt>
          <c:dPt>
            <c:idx val="17"/>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3-A647-4677-A4CD-3CAAF927FBFB}"/>
              </c:ext>
            </c:extLst>
          </c:dPt>
          <c:dPt>
            <c:idx val="18"/>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5-A647-4677-A4CD-3CAAF927FBFB}"/>
              </c:ext>
            </c:extLst>
          </c:dPt>
          <c:dPt>
            <c:idx val="19"/>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7-A647-4677-A4CD-3CAAF927FBFB}"/>
              </c:ext>
            </c:extLst>
          </c:dPt>
          <c:dPt>
            <c:idx val="20"/>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9-A647-4677-A4CD-3CAAF927FBFB}"/>
              </c:ext>
            </c:extLst>
          </c:dPt>
          <c:dPt>
            <c:idx val="2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B-A647-4677-A4CD-3CAAF927FBFB}"/>
              </c:ext>
            </c:extLst>
          </c:dPt>
          <c:dPt>
            <c:idx val="2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D-A647-4677-A4CD-3CAAF927FBFB}"/>
              </c:ext>
            </c:extLst>
          </c:dPt>
          <c:dPt>
            <c:idx val="23"/>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F-A647-4677-A4CD-3CAAF927FBF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'Income &amp; Expense Budget'!$A$19:$A$42</c:f>
              <c:strCache>
                <c:ptCount val="24"/>
                <c:pt idx="1">
                  <c:v>Salaries Part time</c:v>
                </c:pt>
                <c:pt idx="2">
                  <c:v>Federal, State and Local Payroll Taxes and fees (Social Security, Medicare, Unemployment, Workers Comp, State Disability, Family Leave Insurance, Workforce Development Fund)</c:v>
                </c:pt>
                <c:pt idx="3">
                  <c:v>Benefits (Health Insurance etc.)</c:v>
                </c:pt>
                <c:pt idx="4">
                  <c:v>Publication Costs including web site, internet services</c:v>
                </c:pt>
                <c:pt idx="5">
                  <c:v>Supplies</c:v>
                </c:pt>
                <c:pt idx="6">
                  <c:v>Postage/Shipping/Messenger</c:v>
                </c:pt>
                <c:pt idx="7">
                  <c:v>Depreciation</c:v>
                </c:pt>
                <c:pt idx="8">
                  <c:v>Repairs, Equipment</c:v>
                </c:pt>
                <c:pt idx="9">
                  <c:v>Liability Insurance</c:v>
                </c:pt>
                <c:pt idx="10">
                  <c:v>Directors and Officers Insurance</c:v>
                </c:pt>
                <c:pt idx="11">
                  <c:v>Travel</c:v>
                </c:pt>
                <c:pt idx="12">
                  <c:v>Meals</c:v>
                </c:pt>
                <c:pt idx="13">
                  <c:v>Telephone</c:v>
                </c:pt>
                <c:pt idx="14">
                  <c:v>Maintenance</c:v>
                </c:pt>
                <c:pt idx="15">
                  <c:v>Volunteer Injury Insurance</c:v>
                </c:pt>
                <c:pt idx="16">
                  <c:v>General Liablity</c:v>
                </c:pt>
                <c:pt idx="17">
                  <c:v>Legal Fees</c:v>
                </c:pt>
                <c:pt idx="18">
                  <c:v>Audit Expense</c:v>
                </c:pt>
                <c:pt idx="19">
                  <c:v>Bank Charges</c:v>
                </c:pt>
                <c:pt idx="20">
                  <c:v>Fundraising event expenses</c:v>
                </c:pt>
                <c:pt idx="21">
                  <c:v>In Kind Services and Contributions</c:v>
                </c:pt>
                <c:pt idx="22">
                  <c:v>Annual State Incorporation Registration Fees and annual report</c:v>
                </c:pt>
                <c:pt idx="23">
                  <c:v>Employee and Volunteer Background Checks for Youth Serving Organizations</c:v>
                </c:pt>
              </c:strCache>
            </c:strRef>
          </c:cat>
          <c:val>
            <c:numRef>
              <c:f>'Income &amp; Expense Budget'!$B$19:$B$42</c:f>
              <c:numCache>
                <c:formatCode>_("$"* #,##0.00_);_("$"* \(#,##0.00\);_("$"* "-"??_);_(@_)</c:formatCode>
                <c:ptCount val="24"/>
                <c:pt idx="0">
                  <c:v>332200</c:v>
                </c:pt>
                <c:pt idx="1">
                  <c:v>289120</c:v>
                </c:pt>
                <c:pt idx="2">
                  <c:v>124264</c:v>
                </c:pt>
                <c:pt idx="3">
                  <c:v>2705</c:v>
                </c:pt>
                <c:pt idx="4">
                  <c:v>4840</c:v>
                </c:pt>
                <c:pt idx="5">
                  <c:v>1500</c:v>
                </c:pt>
                <c:pt idx="6">
                  <c:v>500</c:v>
                </c:pt>
                <c:pt idx="7">
                  <c:v>1200</c:v>
                </c:pt>
                <c:pt idx="8">
                  <c:v>1000</c:v>
                </c:pt>
                <c:pt idx="9">
                  <c:v>5400</c:v>
                </c:pt>
                <c:pt idx="10">
                  <c:v>2000</c:v>
                </c:pt>
                <c:pt idx="11">
                  <c:v>0</c:v>
                </c:pt>
                <c:pt idx="12">
                  <c:v>0</c:v>
                </c:pt>
                <c:pt idx="13">
                  <c:v>720</c:v>
                </c:pt>
                <c:pt idx="14">
                  <c:v>5000</c:v>
                </c:pt>
                <c:pt idx="15">
                  <c:v>3000</c:v>
                </c:pt>
                <c:pt idx="16">
                  <c:v>6000</c:v>
                </c:pt>
                <c:pt idx="17">
                  <c:v>2500</c:v>
                </c:pt>
                <c:pt idx="18">
                  <c:v>2500</c:v>
                </c:pt>
                <c:pt idx="19">
                  <c:v>0</c:v>
                </c:pt>
                <c:pt idx="20">
                  <c:v>3200</c:v>
                </c:pt>
                <c:pt idx="21">
                  <c:v>8000</c:v>
                </c:pt>
                <c:pt idx="22">
                  <c:v>125</c:v>
                </c:pt>
                <c:pt idx="23">
                  <c:v>750</c:v>
                </c:pt>
              </c:numCache>
            </c:numRef>
          </c:val>
          <c:extLst>
            <c:ext xmlns:c16="http://schemas.microsoft.com/office/drawing/2014/chart" uri="{C3380CC4-5D6E-409C-BE32-E72D297353CC}">
              <c16:uniqueId val="{0000003A-A647-4677-A4CD-3CAAF927FBF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967587520672123"/>
          <c:y val="3.8077030273289549E-2"/>
          <c:w val="0.32871854621990865"/>
          <c:h val="0.9619229754101968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CD0EF-7C39-4094-ACFF-E08CAC6A1919}" type="doc">
      <dgm:prSet loTypeId="urn:microsoft.com/office/officeart/2016/7/layout/VerticalHollowActionList" loCatId="List" qsTypeId="urn:microsoft.com/office/officeart/2005/8/quickstyle/simple1" qsCatId="simple" csTypeId="urn:microsoft.com/office/officeart/2005/8/colors/colorful3" csCatId="colorful" phldr="1"/>
      <dgm:spPr/>
      <dgm:t>
        <a:bodyPr/>
        <a:lstStyle/>
        <a:p>
          <a:endParaRPr lang="en-US"/>
        </a:p>
      </dgm:t>
    </dgm:pt>
    <dgm:pt modelId="{7540D61F-4CBE-455F-BDE9-AAD6BFB73128}">
      <dgm:prSet/>
      <dgm:spPr/>
      <dgm:t>
        <a:bodyPr/>
        <a:lstStyle/>
        <a:p>
          <a:r>
            <a:rPr lang="en-US">
              <a:latin typeface="Century Gothic" panose="020B0502020202020204" pitchFamily="34" charset="0"/>
            </a:rPr>
            <a:t>Provide</a:t>
          </a:r>
        </a:p>
      </dgm:t>
    </dgm:pt>
    <dgm:pt modelId="{A0B278D8-D539-43A5-AD1C-9F279599940B}" type="parTrans" cxnId="{F9D255D4-A33A-46C6-B7A2-6BF66A457169}">
      <dgm:prSet/>
      <dgm:spPr/>
      <dgm:t>
        <a:bodyPr/>
        <a:lstStyle/>
        <a:p>
          <a:endParaRPr lang="en-US">
            <a:latin typeface="Century Gothic" panose="020B0502020202020204" pitchFamily="34" charset="0"/>
          </a:endParaRPr>
        </a:p>
      </dgm:t>
    </dgm:pt>
    <dgm:pt modelId="{C67A5150-F426-4296-8340-78EAD2530C25}" type="sibTrans" cxnId="{F9D255D4-A33A-46C6-B7A2-6BF66A457169}">
      <dgm:prSet/>
      <dgm:spPr/>
      <dgm:t>
        <a:bodyPr/>
        <a:lstStyle/>
        <a:p>
          <a:endParaRPr lang="en-US">
            <a:latin typeface="Century Gothic" panose="020B0502020202020204" pitchFamily="34" charset="0"/>
          </a:endParaRPr>
        </a:p>
      </dgm:t>
    </dgm:pt>
    <dgm:pt modelId="{764EFC8D-14F7-4F49-AD04-8FC69DF7E40E}">
      <dgm:prSet/>
      <dgm:spPr/>
      <dgm:t>
        <a:bodyPr/>
        <a:lstStyle/>
        <a:p>
          <a:r>
            <a:rPr lang="en-US" b="1" dirty="0">
              <a:latin typeface="Century Gothic" panose="020B0502020202020204" pitchFamily="34" charset="0"/>
            </a:rPr>
            <a:t>Provide youth with partnerships within the community</a:t>
          </a:r>
        </a:p>
      </dgm:t>
    </dgm:pt>
    <dgm:pt modelId="{7F08DF1B-13B2-4119-8953-F599E1D43D74}" type="parTrans" cxnId="{ED6B24C1-FB3E-4CBC-8E5E-6374CC4ED11D}">
      <dgm:prSet/>
      <dgm:spPr/>
      <dgm:t>
        <a:bodyPr/>
        <a:lstStyle/>
        <a:p>
          <a:endParaRPr lang="en-US">
            <a:latin typeface="Century Gothic" panose="020B0502020202020204" pitchFamily="34" charset="0"/>
          </a:endParaRPr>
        </a:p>
      </dgm:t>
    </dgm:pt>
    <dgm:pt modelId="{9DDC7D8B-305B-43F9-8D31-84DB5ADFD987}" type="sibTrans" cxnId="{ED6B24C1-FB3E-4CBC-8E5E-6374CC4ED11D}">
      <dgm:prSet/>
      <dgm:spPr/>
      <dgm:t>
        <a:bodyPr/>
        <a:lstStyle/>
        <a:p>
          <a:endParaRPr lang="en-US">
            <a:latin typeface="Century Gothic" panose="020B0502020202020204" pitchFamily="34" charset="0"/>
          </a:endParaRPr>
        </a:p>
      </dgm:t>
    </dgm:pt>
    <dgm:pt modelId="{73595FD8-0F11-4E19-946F-B4991F2C0E8C}">
      <dgm:prSet/>
      <dgm:spPr/>
      <dgm:t>
        <a:bodyPr/>
        <a:lstStyle/>
        <a:p>
          <a:r>
            <a:rPr lang="en-US">
              <a:latin typeface="Century Gothic" panose="020B0502020202020204" pitchFamily="34" charset="0"/>
            </a:rPr>
            <a:t>GB will provide all participating youth with mentors.</a:t>
          </a:r>
        </a:p>
      </dgm:t>
    </dgm:pt>
    <dgm:pt modelId="{2D70C226-D692-4BA7-94A4-2C60CAF54674}" type="parTrans" cxnId="{7D105AA5-1BED-42C1-BE6C-C78856AC3795}">
      <dgm:prSet/>
      <dgm:spPr/>
      <dgm:t>
        <a:bodyPr/>
        <a:lstStyle/>
        <a:p>
          <a:endParaRPr lang="en-US">
            <a:latin typeface="Century Gothic" panose="020B0502020202020204" pitchFamily="34" charset="0"/>
          </a:endParaRPr>
        </a:p>
      </dgm:t>
    </dgm:pt>
    <dgm:pt modelId="{40B473A3-E927-4B85-AAD6-EF69DCA58CCE}" type="sibTrans" cxnId="{7D105AA5-1BED-42C1-BE6C-C78856AC3795}">
      <dgm:prSet/>
      <dgm:spPr/>
      <dgm:t>
        <a:bodyPr/>
        <a:lstStyle/>
        <a:p>
          <a:endParaRPr lang="en-US">
            <a:latin typeface="Century Gothic" panose="020B0502020202020204" pitchFamily="34" charset="0"/>
          </a:endParaRPr>
        </a:p>
      </dgm:t>
    </dgm:pt>
    <dgm:pt modelId="{119AB4BB-230A-444F-A956-61220D8A3C22}">
      <dgm:prSet/>
      <dgm:spPr/>
      <dgm:t>
        <a:bodyPr/>
        <a:lstStyle/>
        <a:p>
          <a:r>
            <a:rPr lang="en-US">
              <a:latin typeface="Century Gothic" panose="020B0502020202020204" pitchFamily="34" charset="0"/>
            </a:rPr>
            <a:t>GB will organize 80% of participating youth together to form stronger leadership skills including: communication, organization, and decision-making skills. </a:t>
          </a:r>
        </a:p>
      </dgm:t>
    </dgm:pt>
    <dgm:pt modelId="{39265320-DFF2-4B78-B3FC-36EC0995F2BD}" type="parTrans" cxnId="{828FCB06-7131-4A24-8291-428AB9AC78AF}">
      <dgm:prSet/>
      <dgm:spPr/>
      <dgm:t>
        <a:bodyPr/>
        <a:lstStyle/>
        <a:p>
          <a:endParaRPr lang="en-US">
            <a:latin typeface="Century Gothic" panose="020B0502020202020204" pitchFamily="34" charset="0"/>
          </a:endParaRPr>
        </a:p>
      </dgm:t>
    </dgm:pt>
    <dgm:pt modelId="{C6B77803-A65F-45EE-8BE3-0F48C21B9B3D}" type="sibTrans" cxnId="{828FCB06-7131-4A24-8291-428AB9AC78AF}">
      <dgm:prSet/>
      <dgm:spPr/>
      <dgm:t>
        <a:bodyPr/>
        <a:lstStyle/>
        <a:p>
          <a:endParaRPr lang="en-US">
            <a:latin typeface="Century Gothic" panose="020B0502020202020204" pitchFamily="34" charset="0"/>
          </a:endParaRPr>
        </a:p>
      </dgm:t>
    </dgm:pt>
    <dgm:pt modelId="{CB15757B-D34F-416E-8A66-7591AE0611DE}">
      <dgm:prSet/>
      <dgm:spPr/>
      <dgm:t>
        <a:bodyPr/>
        <a:lstStyle/>
        <a:p>
          <a:r>
            <a:rPr lang="en-US" dirty="0">
              <a:latin typeface="Century Gothic" panose="020B0502020202020204" pitchFamily="34" charset="0"/>
            </a:rPr>
            <a:t>50% of the youth will confirm that GB has helped them relate more to their peers and community after 6 months of being in the program.</a:t>
          </a:r>
        </a:p>
      </dgm:t>
    </dgm:pt>
    <dgm:pt modelId="{00E371E4-A401-4DEB-A59C-217EA8947A4B}" type="parTrans" cxnId="{2E4605F1-70C3-4F50-8501-2E3CD90BAC80}">
      <dgm:prSet/>
      <dgm:spPr/>
      <dgm:t>
        <a:bodyPr/>
        <a:lstStyle/>
        <a:p>
          <a:endParaRPr lang="en-US">
            <a:latin typeface="Century Gothic" panose="020B0502020202020204" pitchFamily="34" charset="0"/>
          </a:endParaRPr>
        </a:p>
      </dgm:t>
    </dgm:pt>
    <dgm:pt modelId="{733F95D0-5F27-4DDB-9481-B1487F12BC1C}" type="sibTrans" cxnId="{2E4605F1-70C3-4F50-8501-2E3CD90BAC80}">
      <dgm:prSet/>
      <dgm:spPr/>
      <dgm:t>
        <a:bodyPr/>
        <a:lstStyle/>
        <a:p>
          <a:endParaRPr lang="en-US">
            <a:latin typeface="Century Gothic" panose="020B0502020202020204" pitchFamily="34" charset="0"/>
          </a:endParaRPr>
        </a:p>
      </dgm:t>
    </dgm:pt>
    <dgm:pt modelId="{FE4B04C0-9503-4F8E-B686-0766A1C5D597}">
      <dgm:prSet/>
      <dgm:spPr/>
      <dgm:t>
        <a:bodyPr/>
        <a:lstStyle/>
        <a:p>
          <a:r>
            <a:rPr lang="en-US" dirty="0">
              <a:latin typeface="Century Gothic" panose="020B0502020202020204" pitchFamily="34" charset="0"/>
            </a:rPr>
            <a:t>Teach</a:t>
          </a:r>
        </a:p>
      </dgm:t>
    </dgm:pt>
    <dgm:pt modelId="{EE477848-0397-44DA-A369-BED313EE2887}" type="parTrans" cxnId="{23889FAC-C26E-44E9-B78B-B82ECC617634}">
      <dgm:prSet/>
      <dgm:spPr/>
      <dgm:t>
        <a:bodyPr/>
        <a:lstStyle/>
        <a:p>
          <a:endParaRPr lang="en-US">
            <a:latin typeface="Century Gothic" panose="020B0502020202020204" pitchFamily="34" charset="0"/>
          </a:endParaRPr>
        </a:p>
      </dgm:t>
    </dgm:pt>
    <dgm:pt modelId="{0B5CB197-9FBD-452D-BF45-878EBB662187}" type="sibTrans" cxnId="{23889FAC-C26E-44E9-B78B-B82ECC617634}">
      <dgm:prSet/>
      <dgm:spPr/>
      <dgm:t>
        <a:bodyPr/>
        <a:lstStyle/>
        <a:p>
          <a:endParaRPr lang="en-US">
            <a:latin typeface="Century Gothic" panose="020B0502020202020204" pitchFamily="34" charset="0"/>
          </a:endParaRPr>
        </a:p>
      </dgm:t>
    </dgm:pt>
    <dgm:pt modelId="{88B6D2BA-BB18-434F-ACA0-A9AE562A3DF4}">
      <dgm:prSet/>
      <dgm:spPr/>
      <dgm:t>
        <a:bodyPr/>
        <a:lstStyle/>
        <a:p>
          <a:r>
            <a:rPr lang="en-US" b="1" u="none" dirty="0">
              <a:latin typeface="Century Gothic" panose="020B0502020202020204" pitchFamily="34" charset="0"/>
            </a:rPr>
            <a:t>Teach the youth about healthier options in their daily lives</a:t>
          </a:r>
        </a:p>
      </dgm:t>
    </dgm:pt>
    <dgm:pt modelId="{88C138EB-B477-411B-A318-3978802BA002}" type="parTrans" cxnId="{72EA1C8F-DC7E-4783-B128-DCEFC3940A8E}">
      <dgm:prSet/>
      <dgm:spPr/>
      <dgm:t>
        <a:bodyPr/>
        <a:lstStyle/>
        <a:p>
          <a:endParaRPr lang="en-US">
            <a:latin typeface="Century Gothic" panose="020B0502020202020204" pitchFamily="34" charset="0"/>
          </a:endParaRPr>
        </a:p>
      </dgm:t>
    </dgm:pt>
    <dgm:pt modelId="{7CB8FD45-91C7-4385-9F94-CCBE5D5841E1}" type="sibTrans" cxnId="{72EA1C8F-DC7E-4783-B128-DCEFC3940A8E}">
      <dgm:prSet/>
      <dgm:spPr/>
      <dgm:t>
        <a:bodyPr/>
        <a:lstStyle/>
        <a:p>
          <a:endParaRPr lang="en-US">
            <a:latin typeface="Century Gothic" panose="020B0502020202020204" pitchFamily="34" charset="0"/>
          </a:endParaRPr>
        </a:p>
      </dgm:t>
    </dgm:pt>
    <dgm:pt modelId="{C5BE6872-CA21-4211-B73B-F03B97AEB050}">
      <dgm:prSet/>
      <dgm:spPr/>
      <dgm:t>
        <a:bodyPr/>
        <a:lstStyle/>
        <a:p>
          <a:r>
            <a:rPr lang="en-US">
              <a:latin typeface="Century Gothic" panose="020B0502020202020204" pitchFamily="34" charset="0"/>
            </a:rPr>
            <a:t>65% of youth will choose the healthier option during meal times.</a:t>
          </a:r>
        </a:p>
      </dgm:t>
    </dgm:pt>
    <dgm:pt modelId="{3E0E04DF-22BB-4B19-A243-EFB9A58B31BA}" type="parTrans" cxnId="{4F14F56B-34E3-4494-8B74-12A81C12F521}">
      <dgm:prSet/>
      <dgm:spPr/>
      <dgm:t>
        <a:bodyPr/>
        <a:lstStyle/>
        <a:p>
          <a:endParaRPr lang="en-US">
            <a:latin typeface="Century Gothic" panose="020B0502020202020204" pitchFamily="34" charset="0"/>
          </a:endParaRPr>
        </a:p>
      </dgm:t>
    </dgm:pt>
    <dgm:pt modelId="{292BD0E6-B2F4-49BE-ADBF-EDA601A3CA13}" type="sibTrans" cxnId="{4F14F56B-34E3-4494-8B74-12A81C12F521}">
      <dgm:prSet/>
      <dgm:spPr/>
      <dgm:t>
        <a:bodyPr/>
        <a:lstStyle/>
        <a:p>
          <a:endParaRPr lang="en-US">
            <a:latin typeface="Century Gothic" panose="020B0502020202020204" pitchFamily="34" charset="0"/>
          </a:endParaRPr>
        </a:p>
      </dgm:t>
    </dgm:pt>
    <dgm:pt modelId="{E883586E-E76E-4893-8BD1-AAF82DE6A232}">
      <dgm:prSet/>
      <dgm:spPr/>
      <dgm:t>
        <a:bodyPr/>
        <a:lstStyle/>
        <a:p>
          <a:r>
            <a:rPr lang="en-US" dirty="0">
              <a:latin typeface="Century Gothic" panose="020B0502020202020204" pitchFamily="34" charset="0"/>
            </a:rPr>
            <a:t>45% of youth will be able to identify ways to eat healthier outside of the home.</a:t>
          </a:r>
        </a:p>
      </dgm:t>
    </dgm:pt>
    <dgm:pt modelId="{ACA98162-747E-4740-AA61-1C7A17B5C4C3}" type="parTrans" cxnId="{A4D66FDD-68CA-47E2-8527-F11D3F75C66C}">
      <dgm:prSet/>
      <dgm:spPr/>
      <dgm:t>
        <a:bodyPr/>
        <a:lstStyle/>
        <a:p>
          <a:endParaRPr lang="en-US">
            <a:latin typeface="Century Gothic" panose="020B0502020202020204" pitchFamily="34" charset="0"/>
          </a:endParaRPr>
        </a:p>
      </dgm:t>
    </dgm:pt>
    <dgm:pt modelId="{6BDC1644-A334-4226-8E4E-BB4E314EE5A0}" type="sibTrans" cxnId="{A4D66FDD-68CA-47E2-8527-F11D3F75C66C}">
      <dgm:prSet/>
      <dgm:spPr/>
      <dgm:t>
        <a:bodyPr/>
        <a:lstStyle/>
        <a:p>
          <a:endParaRPr lang="en-US">
            <a:latin typeface="Century Gothic" panose="020B0502020202020204" pitchFamily="34" charset="0"/>
          </a:endParaRPr>
        </a:p>
      </dgm:t>
    </dgm:pt>
    <dgm:pt modelId="{1A01FC54-F8F3-49A1-ACA7-2D78611D9C6A}">
      <dgm:prSet/>
      <dgm:spPr/>
      <dgm:t>
        <a:bodyPr/>
        <a:lstStyle/>
        <a:p>
          <a:r>
            <a:rPr lang="en-US">
              <a:latin typeface="Century Gothic" panose="020B0502020202020204" pitchFamily="34" charset="0"/>
            </a:rPr>
            <a:t>60% of youth will be able to create meals that are healthy alternatives to foods they already enjoy.</a:t>
          </a:r>
        </a:p>
      </dgm:t>
    </dgm:pt>
    <dgm:pt modelId="{64466810-7917-46C9-9BB8-8BBDABA13854}" type="parTrans" cxnId="{0EC8C26A-48BE-43BF-85FD-B634BC17A16E}">
      <dgm:prSet/>
      <dgm:spPr/>
      <dgm:t>
        <a:bodyPr/>
        <a:lstStyle/>
        <a:p>
          <a:endParaRPr lang="en-US">
            <a:latin typeface="Century Gothic" panose="020B0502020202020204" pitchFamily="34" charset="0"/>
          </a:endParaRPr>
        </a:p>
      </dgm:t>
    </dgm:pt>
    <dgm:pt modelId="{6D8E1451-7790-441F-812D-3756650A8FB0}" type="sibTrans" cxnId="{0EC8C26A-48BE-43BF-85FD-B634BC17A16E}">
      <dgm:prSet/>
      <dgm:spPr/>
      <dgm:t>
        <a:bodyPr/>
        <a:lstStyle/>
        <a:p>
          <a:endParaRPr lang="en-US">
            <a:latin typeface="Century Gothic" panose="020B0502020202020204" pitchFamily="34" charset="0"/>
          </a:endParaRPr>
        </a:p>
      </dgm:t>
    </dgm:pt>
    <dgm:pt modelId="{FA1D01F9-D97F-479A-8BF7-AB6F1A45E4F8}">
      <dgm:prSet/>
      <dgm:spPr/>
      <dgm:t>
        <a:bodyPr/>
        <a:lstStyle/>
        <a:p>
          <a:r>
            <a:rPr lang="en-US">
              <a:latin typeface="Century Gothic" panose="020B0502020202020204" pitchFamily="34" charset="0"/>
            </a:rPr>
            <a:t>Create</a:t>
          </a:r>
        </a:p>
      </dgm:t>
    </dgm:pt>
    <dgm:pt modelId="{DC3F9C72-5DD7-41CE-A67B-92D36242C49B}" type="parTrans" cxnId="{31720F93-DE6E-40AF-9783-1641F59EA2FA}">
      <dgm:prSet/>
      <dgm:spPr/>
      <dgm:t>
        <a:bodyPr/>
        <a:lstStyle/>
        <a:p>
          <a:endParaRPr lang="en-US">
            <a:latin typeface="Century Gothic" panose="020B0502020202020204" pitchFamily="34" charset="0"/>
          </a:endParaRPr>
        </a:p>
      </dgm:t>
    </dgm:pt>
    <dgm:pt modelId="{D7577BB0-E950-4932-B53C-958EE53DADD3}" type="sibTrans" cxnId="{31720F93-DE6E-40AF-9783-1641F59EA2FA}">
      <dgm:prSet/>
      <dgm:spPr/>
      <dgm:t>
        <a:bodyPr/>
        <a:lstStyle/>
        <a:p>
          <a:endParaRPr lang="en-US">
            <a:latin typeface="Century Gothic" panose="020B0502020202020204" pitchFamily="34" charset="0"/>
          </a:endParaRPr>
        </a:p>
      </dgm:t>
    </dgm:pt>
    <dgm:pt modelId="{B127E1CE-C7D1-4BCB-A98B-8D8E649C0DDF}">
      <dgm:prSet custT="1"/>
      <dgm:spPr/>
      <dgm:t>
        <a:bodyPr/>
        <a:lstStyle/>
        <a:p>
          <a:r>
            <a:rPr lang="en-US" sz="1050" b="1" dirty="0">
              <a:latin typeface="Century Gothic" panose="020B0502020202020204" pitchFamily="34" charset="0"/>
            </a:rPr>
            <a:t>Create an accessible community garden, overseen by the youth</a:t>
          </a:r>
        </a:p>
      </dgm:t>
    </dgm:pt>
    <dgm:pt modelId="{614421A7-D4FE-4362-9F90-969F9AF88E0B}" type="parTrans" cxnId="{833F3E55-7999-48A6-A018-F93D53FA54A8}">
      <dgm:prSet/>
      <dgm:spPr/>
      <dgm:t>
        <a:bodyPr/>
        <a:lstStyle/>
        <a:p>
          <a:endParaRPr lang="en-US">
            <a:latin typeface="Century Gothic" panose="020B0502020202020204" pitchFamily="34" charset="0"/>
          </a:endParaRPr>
        </a:p>
      </dgm:t>
    </dgm:pt>
    <dgm:pt modelId="{428DA367-6815-424A-9EC4-D688561F95B4}" type="sibTrans" cxnId="{833F3E55-7999-48A6-A018-F93D53FA54A8}">
      <dgm:prSet/>
      <dgm:spPr/>
      <dgm:t>
        <a:bodyPr/>
        <a:lstStyle/>
        <a:p>
          <a:endParaRPr lang="en-US">
            <a:latin typeface="Century Gothic" panose="020B0502020202020204" pitchFamily="34" charset="0"/>
          </a:endParaRPr>
        </a:p>
      </dgm:t>
    </dgm:pt>
    <dgm:pt modelId="{FB7F4AF7-2BC4-4930-A816-EFC18A4F4693}">
      <dgm:prSet custT="1"/>
      <dgm:spPr/>
      <dgm:t>
        <a:bodyPr/>
        <a:lstStyle/>
        <a:p>
          <a:r>
            <a:rPr lang="en-US" sz="800" dirty="0">
              <a:latin typeface="Century Gothic" panose="020B0502020202020204" pitchFamily="34" charset="0"/>
            </a:rPr>
            <a:t>Youth will be able to improve their management skills through determining the plan/design of the garden and the plants, time management of activities in the garden, and working together to secure the level of success of the garden.</a:t>
          </a:r>
        </a:p>
      </dgm:t>
    </dgm:pt>
    <dgm:pt modelId="{F653E3D5-8BDB-41C3-B3EB-4EFEE96050AB}" type="parTrans" cxnId="{B804732D-213E-4AB3-8FD8-221EE83EEE0A}">
      <dgm:prSet/>
      <dgm:spPr/>
      <dgm:t>
        <a:bodyPr/>
        <a:lstStyle/>
        <a:p>
          <a:endParaRPr lang="en-US">
            <a:latin typeface="Century Gothic" panose="020B0502020202020204" pitchFamily="34" charset="0"/>
          </a:endParaRPr>
        </a:p>
      </dgm:t>
    </dgm:pt>
    <dgm:pt modelId="{CA952560-F7C3-489F-9140-7F9F7EB61F83}" type="sibTrans" cxnId="{B804732D-213E-4AB3-8FD8-221EE83EEE0A}">
      <dgm:prSet/>
      <dgm:spPr/>
      <dgm:t>
        <a:bodyPr/>
        <a:lstStyle/>
        <a:p>
          <a:endParaRPr lang="en-US">
            <a:latin typeface="Century Gothic" panose="020B0502020202020204" pitchFamily="34" charset="0"/>
          </a:endParaRPr>
        </a:p>
      </dgm:t>
    </dgm:pt>
    <dgm:pt modelId="{191020B3-B6B9-4662-866B-736DFC4B7563}">
      <dgm:prSet custT="1"/>
      <dgm:spPr/>
      <dgm:t>
        <a:bodyPr/>
        <a:lstStyle/>
        <a:p>
          <a:r>
            <a:rPr lang="en-US" sz="800" dirty="0">
              <a:latin typeface="Century Gothic" panose="020B0502020202020204" pitchFamily="34" charset="0"/>
            </a:rPr>
            <a:t>90% of the youth will be able to solve typical issues when gardening. These issues include pest control, dying plants, soil nutritional content, and sun/water exposure and will be measured by “Youth Supervisor” instructor in the garden.</a:t>
          </a:r>
        </a:p>
      </dgm:t>
    </dgm:pt>
    <dgm:pt modelId="{ADBF3C2C-4B3B-4F2D-841E-65D3D95E69B2}" type="parTrans" cxnId="{B9380795-FAE8-4DC1-B685-EACD47BE060A}">
      <dgm:prSet/>
      <dgm:spPr/>
      <dgm:t>
        <a:bodyPr/>
        <a:lstStyle/>
        <a:p>
          <a:endParaRPr lang="en-US">
            <a:latin typeface="Century Gothic" panose="020B0502020202020204" pitchFamily="34" charset="0"/>
          </a:endParaRPr>
        </a:p>
      </dgm:t>
    </dgm:pt>
    <dgm:pt modelId="{66051F6D-EE0C-4074-B604-7E82CE3A0588}" type="sibTrans" cxnId="{B9380795-FAE8-4DC1-B685-EACD47BE060A}">
      <dgm:prSet/>
      <dgm:spPr/>
      <dgm:t>
        <a:bodyPr/>
        <a:lstStyle/>
        <a:p>
          <a:endParaRPr lang="en-US">
            <a:latin typeface="Century Gothic" panose="020B0502020202020204" pitchFamily="34" charset="0"/>
          </a:endParaRPr>
        </a:p>
      </dgm:t>
    </dgm:pt>
    <dgm:pt modelId="{003A1141-A670-42DB-863D-5989B5E7F260}">
      <dgm:prSet custT="1"/>
      <dgm:spPr/>
      <dgm:t>
        <a:bodyPr/>
        <a:lstStyle/>
        <a:p>
          <a:r>
            <a:rPr lang="en-US" sz="1000" dirty="0">
              <a:latin typeface="Century Gothic" panose="020B0502020202020204" pitchFamily="34" charset="0"/>
            </a:rPr>
            <a:t>90% of the youth will develop planning, planting, staking, weeding, watering, harvesting, and caring skills in the garden. This will be measured by obtaining sample plans, short responses, and group activities.</a:t>
          </a:r>
        </a:p>
      </dgm:t>
    </dgm:pt>
    <dgm:pt modelId="{45B722B1-3C21-4AC9-B7CB-67A4FD012C54}" type="parTrans" cxnId="{5F86EC64-CDD3-4FFC-8AE1-30C609A80689}">
      <dgm:prSet/>
      <dgm:spPr/>
      <dgm:t>
        <a:bodyPr/>
        <a:lstStyle/>
        <a:p>
          <a:endParaRPr lang="en-US">
            <a:latin typeface="Century Gothic" panose="020B0502020202020204" pitchFamily="34" charset="0"/>
          </a:endParaRPr>
        </a:p>
      </dgm:t>
    </dgm:pt>
    <dgm:pt modelId="{21801436-9405-4BA0-BE53-2815B0F05EE3}" type="sibTrans" cxnId="{5F86EC64-CDD3-4FFC-8AE1-30C609A80689}">
      <dgm:prSet/>
      <dgm:spPr/>
      <dgm:t>
        <a:bodyPr/>
        <a:lstStyle/>
        <a:p>
          <a:endParaRPr lang="en-US">
            <a:latin typeface="Century Gothic" panose="020B0502020202020204" pitchFamily="34" charset="0"/>
          </a:endParaRPr>
        </a:p>
      </dgm:t>
    </dgm:pt>
    <dgm:pt modelId="{6E6B9B2E-EBB2-45B0-9667-CBE12DC2379B}">
      <dgm:prSet/>
      <dgm:spPr/>
      <dgm:t>
        <a:bodyPr/>
        <a:lstStyle/>
        <a:p>
          <a:r>
            <a:rPr lang="en-US">
              <a:latin typeface="Century Gothic" panose="020B0502020202020204" pitchFamily="34" charset="0"/>
            </a:rPr>
            <a:t>Increase</a:t>
          </a:r>
        </a:p>
      </dgm:t>
    </dgm:pt>
    <dgm:pt modelId="{A604525E-07EC-46B8-A231-8A4501E8B09C}" type="parTrans" cxnId="{F4140495-A929-4254-9A25-59EF8A4E45B7}">
      <dgm:prSet/>
      <dgm:spPr/>
      <dgm:t>
        <a:bodyPr/>
        <a:lstStyle/>
        <a:p>
          <a:endParaRPr lang="en-US">
            <a:latin typeface="Century Gothic" panose="020B0502020202020204" pitchFamily="34" charset="0"/>
          </a:endParaRPr>
        </a:p>
      </dgm:t>
    </dgm:pt>
    <dgm:pt modelId="{955FC9B8-441C-4A42-A6D4-67A93159A5B5}" type="sibTrans" cxnId="{F4140495-A929-4254-9A25-59EF8A4E45B7}">
      <dgm:prSet/>
      <dgm:spPr/>
      <dgm:t>
        <a:bodyPr/>
        <a:lstStyle/>
        <a:p>
          <a:endParaRPr lang="en-US">
            <a:latin typeface="Century Gothic" panose="020B0502020202020204" pitchFamily="34" charset="0"/>
          </a:endParaRPr>
        </a:p>
      </dgm:t>
    </dgm:pt>
    <dgm:pt modelId="{42A44368-B5C3-454D-83CC-3BD368EE452F}">
      <dgm:prSet/>
      <dgm:spPr/>
      <dgm:t>
        <a:bodyPr/>
        <a:lstStyle/>
        <a:p>
          <a:r>
            <a:rPr lang="en-US" b="1" dirty="0">
              <a:latin typeface="Century Gothic" panose="020B0502020202020204" pitchFamily="34" charset="0"/>
            </a:rPr>
            <a:t>Increase the sustainability of food in the community</a:t>
          </a:r>
        </a:p>
      </dgm:t>
    </dgm:pt>
    <dgm:pt modelId="{ACA58DE3-4396-46C7-BC77-226AC7F42D27}" type="parTrans" cxnId="{1E04F760-5D89-4E44-ABFD-0D9A160AFFCD}">
      <dgm:prSet/>
      <dgm:spPr/>
      <dgm:t>
        <a:bodyPr/>
        <a:lstStyle/>
        <a:p>
          <a:endParaRPr lang="en-US">
            <a:latin typeface="Century Gothic" panose="020B0502020202020204" pitchFamily="34" charset="0"/>
          </a:endParaRPr>
        </a:p>
      </dgm:t>
    </dgm:pt>
    <dgm:pt modelId="{B36F2BB3-48C3-405E-849A-A23A7714B718}" type="sibTrans" cxnId="{1E04F760-5D89-4E44-ABFD-0D9A160AFFCD}">
      <dgm:prSet/>
      <dgm:spPr/>
      <dgm:t>
        <a:bodyPr/>
        <a:lstStyle/>
        <a:p>
          <a:endParaRPr lang="en-US">
            <a:latin typeface="Century Gothic" panose="020B0502020202020204" pitchFamily="34" charset="0"/>
          </a:endParaRPr>
        </a:p>
      </dgm:t>
    </dgm:pt>
    <dgm:pt modelId="{DD4AC845-C13A-485F-9AD8-6EE324FAC84C}">
      <dgm:prSet/>
      <dgm:spPr/>
      <dgm:t>
        <a:bodyPr/>
        <a:lstStyle/>
        <a:p>
          <a:r>
            <a:rPr lang="en-US">
              <a:latin typeface="Century Gothic" panose="020B0502020202020204" pitchFamily="34" charset="0"/>
            </a:rPr>
            <a:t>The garden will provide seasonal fruits and vegetables to participants, and for purchase to the community in the youth-run Market.</a:t>
          </a:r>
        </a:p>
      </dgm:t>
    </dgm:pt>
    <dgm:pt modelId="{54D84692-0B08-4C4F-8089-5AE608F2B5D7}" type="parTrans" cxnId="{44718E4E-E59E-417C-BAB0-526F5C508A9C}">
      <dgm:prSet/>
      <dgm:spPr/>
      <dgm:t>
        <a:bodyPr/>
        <a:lstStyle/>
        <a:p>
          <a:endParaRPr lang="en-US">
            <a:latin typeface="Century Gothic" panose="020B0502020202020204" pitchFamily="34" charset="0"/>
          </a:endParaRPr>
        </a:p>
      </dgm:t>
    </dgm:pt>
    <dgm:pt modelId="{B14B8790-0EB7-48AE-B1A6-354244F260A3}" type="sibTrans" cxnId="{44718E4E-E59E-417C-BAB0-526F5C508A9C}">
      <dgm:prSet/>
      <dgm:spPr/>
      <dgm:t>
        <a:bodyPr/>
        <a:lstStyle/>
        <a:p>
          <a:endParaRPr lang="en-US">
            <a:latin typeface="Century Gothic" panose="020B0502020202020204" pitchFamily="34" charset="0"/>
          </a:endParaRPr>
        </a:p>
      </dgm:t>
    </dgm:pt>
    <dgm:pt modelId="{35E0D48B-F2A4-4AA7-B89B-FAF77F1CA713}">
      <dgm:prSet/>
      <dgm:spPr/>
      <dgm:t>
        <a:bodyPr/>
        <a:lstStyle/>
        <a:p>
          <a:r>
            <a:rPr lang="en-US">
              <a:latin typeface="Century Gothic" panose="020B0502020202020204" pitchFamily="34" charset="0"/>
            </a:rPr>
            <a:t>At least 50% of the youth will be able to utilize sustainable gardening techniques.</a:t>
          </a:r>
        </a:p>
      </dgm:t>
    </dgm:pt>
    <dgm:pt modelId="{7BFDC16E-6B7B-46A3-AE6C-A1C770463988}" type="parTrans" cxnId="{2ADA88BF-5494-47E6-BC27-272FDA295954}">
      <dgm:prSet/>
      <dgm:spPr/>
      <dgm:t>
        <a:bodyPr/>
        <a:lstStyle/>
        <a:p>
          <a:endParaRPr lang="en-US">
            <a:latin typeface="Century Gothic" panose="020B0502020202020204" pitchFamily="34" charset="0"/>
          </a:endParaRPr>
        </a:p>
      </dgm:t>
    </dgm:pt>
    <dgm:pt modelId="{F3BDAFC3-0338-4366-B72F-51E0DBBECA41}" type="sibTrans" cxnId="{2ADA88BF-5494-47E6-BC27-272FDA295954}">
      <dgm:prSet/>
      <dgm:spPr/>
      <dgm:t>
        <a:bodyPr/>
        <a:lstStyle/>
        <a:p>
          <a:endParaRPr lang="en-US">
            <a:latin typeface="Century Gothic" panose="020B0502020202020204" pitchFamily="34" charset="0"/>
          </a:endParaRPr>
        </a:p>
      </dgm:t>
    </dgm:pt>
    <dgm:pt modelId="{30D7436B-42D6-4ED7-83C5-BCAF197FE63A}">
      <dgm:prSet/>
      <dgm:spPr/>
      <dgm:t>
        <a:bodyPr/>
        <a:lstStyle/>
        <a:p>
          <a:r>
            <a:rPr lang="en-US">
              <a:latin typeface="Century Gothic" panose="020B0502020202020204" pitchFamily="34" charset="0"/>
            </a:rPr>
            <a:t>50% of the youth will be able to organize the garden to make it more sustainable.  </a:t>
          </a:r>
        </a:p>
      </dgm:t>
    </dgm:pt>
    <dgm:pt modelId="{76151EB3-9CBB-4552-B695-47CEAD4AB8D1}" type="parTrans" cxnId="{B82DC7D2-EC70-4751-88E2-D140509DDD99}">
      <dgm:prSet/>
      <dgm:spPr/>
      <dgm:t>
        <a:bodyPr/>
        <a:lstStyle/>
        <a:p>
          <a:endParaRPr lang="en-US">
            <a:latin typeface="Century Gothic" panose="020B0502020202020204" pitchFamily="34" charset="0"/>
          </a:endParaRPr>
        </a:p>
      </dgm:t>
    </dgm:pt>
    <dgm:pt modelId="{0BFAE506-9F41-4946-9651-79667F3C62E4}" type="sibTrans" cxnId="{B82DC7D2-EC70-4751-88E2-D140509DDD99}">
      <dgm:prSet/>
      <dgm:spPr/>
      <dgm:t>
        <a:bodyPr/>
        <a:lstStyle/>
        <a:p>
          <a:endParaRPr lang="en-US">
            <a:latin typeface="Century Gothic" panose="020B0502020202020204" pitchFamily="34" charset="0"/>
          </a:endParaRPr>
        </a:p>
      </dgm:t>
    </dgm:pt>
    <dgm:pt modelId="{164DF7C3-E02C-49F0-8D92-A9DEF33ACBF5}">
      <dgm:prSet/>
      <dgm:spPr/>
      <dgm:t>
        <a:bodyPr/>
        <a:lstStyle/>
        <a:p>
          <a:r>
            <a:rPr lang="en-US" dirty="0">
              <a:latin typeface="Century Gothic" panose="020B0502020202020204" pitchFamily="34" charset="0"/>
            </a:rPr>
            <a:t>Offer</a:t>
          </a:r>
        </a:p>
      </dgm:t>
    </dgm:pt>
    <dgm:pt modelId="{4776FAAD-DBE5-498F-A028-403DAB2EDA80}" type="parTrans" cxnId="{F37595FD-1226-4897-B281-6A2A4E9226E6}">
      <dgm:prSet/>
      <dgm:spPr/>
      <dgm:t>
        <a:bodyPr/>
        <a:lstStyle/>
        <a:p>
          <a:endParaRPr lang="en-US">
            <a:latin typeface="Century Gothic" panose="020B0502020202020204" pitchFamily="34" charset="0"/>
          </a:endParaRPr>
        </a:p>
      </dgm:t>
    </dgm:pt>
    <dgm:pt modelId="{CB375540-2BE7-48CA-8822-9F9F1551128B}" type="sibTrans" cxnId="{F37595FD-1226-4897-B281-6A2A4E9226E6}">
      <dgm:prSet/>
      <dgm:spPr/>
      <dgm:t>
        <a:bodyPr/>
        <a:lstStyle/>
        <a:p>
          <a:endParaRPr lang="en-US">
            <a:latin typeface="Century Gothic" panose="020B0502020202020204" pitchFamily="34" charset="0"/>
          </a:endParaRPr>
        </a:p>
      </dgm:t>
    </dgm:pt>
    <dgm:pt modelId="{AD805848-F8DE-47AA-95C2-CE95DCFC7BF8}">
      <dgm:prSet/>
      <dgm:spPr/>
      <dgm:t>
        <a:bodyPr/>
        <a:lstStyle/>
        <a:p>
          <a:r>
            <a:rPr lang="en-US" b="1" dirty="0">
              <a:latin typeface="Century Gothic" panose="020B0502020202020204" pitchFamily="34" charset="0"/>
            </a:rPr>
            <a:t>Offer a safe, educational environment for the youth of New Brunswick</a:t>
          </a:r>
        </a:p>
      </dgm:t>
    </dgm:pt>
    <dgm:pt modelId="{1CB3C126-35D9-4081-8EA8-D0E97CBEE952}" type="parTrans" cxnId="{DDADD22F-3893-4083-8BEF-DA184C121A1A}">
      <dgm:prSet/>
      <dgm:spPr/>
      <dgm:t>
        <a:bodyPr/>
        <a:lstStyle/>
        <a:p>
          <a:endParaRPr lang="en-US">
            <a:latin typeface="Century Gothic" panose="020B0502020202020204" pitchFamily="34" charset="0"/>
          </a:endParaRPr>
        </a:p>
      </dgm:t>
    </dgm:pt>
    <dgm:pt modelId="{5E87D5FE-9F85-4B18-A4FA-A69F63EF8E30}" type="sibTrans" cxnId="{DDADD22F-3893-4083-8BEF-DA184C121A1A}">
      <dgm:prSet/>
      <dgm:spPr/>
      <dgm:t>
        <a:bodyPr/>
        <a:lstStyle/>
        <a:p>
          <a:endParaRPr lang="en-US">
            <a:latin typeface="Century Gothic" panose="020B0502020202020204" pitchFamily="34" charset="0"/>
          </a:endParaRPr>
        </a:p>
      </dgm:t>
    </dgm:pt>
    <dgm:pt modelId="{DCF6B884-9314-4EB9-94FC-19279B87F9F5}">
      <dgm:prSet/>
      <dgm:spPr/>
      <dgm:t>
        <a:bodyPr/>
        <a:lstStyle/>
        <a:p>
          <a:r>
            <a:rPr lang="en-US">
              <a:latin typeface="Century Gothic" panose="020B0502020202020204" pitchFamily="34" charset="0"/>
            </a:rPr>
            <a:t>GB will reduce the number of youth who are described as “latch-key kids” in New Brunswick by 5% in one year.</a:t>
          </a:r>
        </a:p>
      </dgm:t>
    </dgm:pt>
    <dgm:pt modelId="{E4ED59B3-245E-4BF8-B99A-E5CCB95C05DF}" type="parTrans" cxnId="{6C6CFD53-E8AC-42CC-AED8-37AFD08CC7F0}">
      <dgm:prSet/>
      <dgm:spPr/>
      <dgm:t>
        <a:bodyPr/>
        <a:lstStyle/>
        <a:p>
          <a:endParaRPr lang="en-US">
            <a:latin typeface="Century Gothic" panose="020B0502020202020204" pitchFamily="34" charset="0"/>
          </a:endParaRPr>
        </a:p>
      </dgm:t>
    </dgm:pt>
    <dgm:pt modelId="{14F426B1-9F68-4661-B455-DDFCC7C19ADB}" type="sibTrans" cxnId="{6C6CFD53-E8AC-42CC-AED8-37AFD08CC7F0}">
      <dgm:prSet/>
      <dgm:spPr/>
      <dgm:t>
        <a:bodyPr/>
        <a:lstStyle/>
        <a:p>
          <a:endParaRPr lang="en-US">
            <a:latin typeface="Century Gothic" panose="020B0502020202020204" pitchFamily="34" charset="0"/>
          </a:endParaRPr>
        </a:p>
      </dgm:t>
    </dgm:pt>
    <dgm:pt modelId="{753947A5-637F-4EAD-B270-02430AEDE0A8}">
      <dgm:prSet/>
      <dgm:spPr/>
      <dgm:t>
        <a:bodyPr/>
        <a:lstStyle/>
        <a:p>
          <a:r>
            <a:rPr lang="en-US">
              <a:latin typeface="Century Gothic" panose="020B0502020202020204" pitchFamily="34" charset="0"/>
            </a:rPr>
            <a:t>65% of participating youth will return after their first year to continue learning.</a:t>
          </a:r>
        </a:p>
      </dgm:t>
    </dgm:pt>
    <dgm:pt modelId="{EF76A9DD-2748-4939-AA46-F5032FF6DF8B}" type="parTrans" cxnId="{10C3C7F2-EC96-46A3-B8FD-FA1D6EBCA563}">
      <dgm:prSet/>
      <dgm:spPr/>
      <dgm:t>
        <a:bodyPr/>
        <a:lstStyle/>
        <a:p>
          <a:endParaRPr lang="en-US">
            <a:latin typeface="Century Gothic" panose="020B0502020202020204" pitchFamily="34" charset="0"/>
          </a:endParaRPr>
        </a:p>
      </dgm:t>
    </dgm:pt>
    <dgm:pt modelId="{321866FE-EA4A-41DD-9B6B-91D7E66F861B}" type="sibTrans" cxnId="{10C3C7F2-EC96-46A3-B8FD-FA1D6EBCA563}">
      <dgm:prSet/>
      <dgm:spPr/>
      <dgm:t>
        <a:bodyPr/>
        <a:lstStyle/>
        <a:p>
          <a:endParaRPr lang="en-US">
            <a:latin typeface="Century Gothic" panose="020B0502020202020204" pitchFamily="34" charset="0"/>
          </a:endParaRPr>
        </a:p>
      </dgm:t>
    </dgm:pt>
    <dgm:pt modelId="{632672CB-A054-4257-AB3A-283DAC54ACF9}">
      <dgm:prSet/>
      <dgm:spPr/>
      <dgm:t>
        <a:bodyPr/>
        <a:lstStyle/>
        <a:p>
          <a:r>
            <a:rPr lang="en-US">
              <a:latin typeface="Century Gothic" panose="020B0502020202020204" pitchFamily="34" charset="0"/>
            </a:rPr>
            <a:t>75% of the participating youth will have higher knowledge on health and gardening after a year; evidence provided by a short pre- and post- program questionnaire.</a:t>
          </a:r>
        </a:p>
      </dgm:t>
    </dgm:pt>
    <dgm:pt modelId="{CE04DF10-2095-4187-B427-E7DEAE7CC95C}" type="parTrans" cxnId="{CBC4736C-BBF3-429D-BE9F-78E1026823B5}">
      <dgm:prSet/>
      <dgm:spPr/>
      <dgm:t>
        <a:bodyPr/>
        <a:lstStyle/>
        <a:p>
          <a:endParaRPr lang="en-US">
            <a:latin typeface="Century Gothic" panose="020B0502020202020204" pitchFamily="34" charset="0"/>
          </a:endParaRPr>
        </a:p>
      </dgm:t>
    </dgm:pt>
    <dgm:pt modelId="{8AEE8CEB-F295-4631-A245-219D8DD28E51}" type="sibTrans" cxnId="{CBC4736C-BBF3-429D-BE9F-78E1026823B5}">
      <dgm:prSet/>
      <dgm:spPr/>
      <dgm:t>
        <a:bodyPr/>
        <a:lstStyle/>
        <a:p>
          <a:endParaRPr lang="en-US">
            <a:latin typeface="Century Gothic" panose="020B0502020202020204" pitchFamily="34" charset="0"/>
          </a:endParaRPr>
        </a:p>
      </dgm:t>
    </dgm:pt>
    <dgm:pt modelId="{DF491492-E183-45E8-B741-E62274110F79}" type="pres">
      <dgm:prSet presAssocID="{379CD0EF-7C39-4094-ACFF-E08CAC6A1919}" presName="Name0" presStyleCnt="0">
        <dgm:presLayoutVars>
          <dgm:dir/>
          <dgm:animLvl val="lvl"/>
          <dgm:resizeHandles val="exact"/>
        </dgm:presLayoutVars>
      </dgm:prSet>
      <dgm:spPr/>
    </dgm:pt>
    <dgm:pt modelId="{72043B92-2355-4A79-89C4-F22F2396236F}" type="pres">
      <dgm:prSet presAssocID="{7540D61F-4CBE-455F-BDE9-AAD6BFB73128}" presName="linNode" presStyleCnt="0"/>
      <dgm:spPr/>
    </dgm:pt>
    <dgm:pt modelId="{7729474E-3E67-4CAC-80C8-3F8EBE35208D}" type="pres">
      <dgm:prSet presAssocID="{7540D61F-4CBE-455F-BDE9-AAD6BFB73128}" presName="parentText" presStyleLbl="solidFgAcc1" presStyleIdx="0" presStyleCnt="5" custScaleX="65391">
        <dgm:presLayoutVars>
          <dgm:chMax val="1"/>
          <dgm:bulletEnabled/>
        </dgm:presLayoutVars>
      </dgm:prSet>
      <dgm:spPr/>
    </dgm:pt>
    <dgm:pt modelId="{8A64423D-61EE-401C-80BE-49360ACC37E7}" type="pres">
      <dgm:prSet presAssocID="{7540D61F-4CBE-455F-BDE9-AAD6BFB73128}" presName="descendantText" presStyleLbl="alignNode1" presStyleIdx="0" presStyleCnt="5" custLinFactNeighborX="976" custLinFactNeighborY="-228">
        <dgm:presLayoutVars>
          <dgm:bulletEnabled/>
        </dgm:presLayoutVars>
      </dgm:prSet>
      <dgm:spPr/>
    </dgm:pt>
    <dgm:pt modelId="{F5C6314C-EC66-4833-8FF2-A7BA593674B0}" type="pres">
      <dgm:prSet presAssocID="{C67A5150-F426-4296-8340-78EAD2530C25}" presName="sp" presStyleCnt="0"/>
      <dgm:spPr/>
    </dgm:pt>
    <dgm:pt modelId="{354C5C58-03D6-470C-B901-7AF4DF75E0E3}" type="pres">
      <dgm:prSet presAssocID="{FE4B04C0-9503-4F8E-B686-0766A1C5D597}" presName="linNode" presStyleCnt="0"/>
      <dgm:spPr/>
    </dgm:pt>
    <dgm:pt modelId="{A410F2FF-5F66-4A86-B149-43E274A4530A}" type="pres">
      <dgm:prSet presAssocID="{FE4B04C0-9503-4F8E-B686-0766A1C5D597}" presName="parentText" presStyleLbl="solidFgAcc1" presStyleIdx="1" presStyleCnt="5" custScaleX="65731">
        <dgm:presLayoutVars>
          <dgm:chMax val="1"/>
          <dgm:bulletEnabled/>
        </dgm:presLayoutVars>
      </dgm:prSet>
      <dgm:spPr/>
    </dgm:pt>
    <dgm:pt modelId="{D1DD040B-1ABD-4457-B81E-1A66E3748186}" type="pres">
      <dgm:prSet presAssocID="{FE4B04C0-9503-4F8E-B686-0766A1C5D597}" presName="descendantText" presStyleLbl="alignNode1" presStyleIdx="1" presStyleCnt="5">
        <dgm:presLayoutVars>
          <dgm:bulletEnabled/>
        </dgm:presLayoutVars>
      </dgm:prSet>
      <dgm:spPr/>
    </dgm:pt>
    <dgm:pt modelId="{DFAF4382-5101-46F7-87F8-D9BC2E7D3AE9}" type="pres">
      <dgm:prSet presAssocID="{0B5CB197-9FBD-452D-BF45-878EBB662187}" presName="sp" presStyleCnt="0"/>
      <dgm:spPr/>
    </dgm:pt>
    <dgm:pt modelId="{46014415-0F27-4EB7-B8A1-715FB5B32E89}" type="pres">
      <dgm:prSet presAssocID="{FA1D01F9-D97F-479A-8BF7-AB6F1A45E4F8}" presName="linNode" presStyleCnt="0"/>
      <dgm:spPr/>
    </dgm:pt>
    <dgm:pt modelId="{5423D105-4E1B-4004-8B10-CF9C5F21AFAA}" type="pres">
      <dgm:prSet presAssocID="{FA1D01F9-D97F-479A-8BF7-AB6F1A45E4F8}" presName="parentText" presStyleLbl="solidFgAcc1" presStyleIdx="2" presStyleCnt="5" custScaleX="64779">
        <dgm:presLayoutVars>
          <dgm:chMax val="1"/>
          <dgm:bulletEnabled/>
        </dgm:presLayoutVars>
      </dgm:prSet>
      <dgm:spPr/>
    </dgm:pt>
    <dgm:pt modelId="{73020722-D9E9-463D-AEBC-428FCF7D151C}" type="pres">
      <dgm:prSet presAssocID="{FA1D01F9-D97F-479A-8BF7-AB6F1A45E4F8}" presName="descendantText" presStyleLbl="alignNode1" presStyleIdx="2" presStyleCnt="5">
        <dgm:presLayoutVars>
          <dgm:bulletEnabled/>
        </dgm:presLayoutVars>
      </dgm:prSet>
      <dgm:spPr/>
    </dgm:pt>
    <dgm:pt modelId="{1B65452F-5E4B-4771-9310-E10CBEB4F110}" type="pres">
      <dgm:prSet presAssocID="{D7577BB0-E950-4932-B53C-958EE53DADD3}" presName="sp" presStyleCnt="0"/>
      <dgm:spPr/>
    </dgm:pt>
    <dgm:pt modelId="{472761E4-5785-4B2C-B3FF-B9E9E91B3836}" type="pres">
      <dgm:prSet presAssocID="{6E6B9B2E-EBB2-45B0-9667-CBE12DC2379B}" presName="linNode" presStyleCnt="0"/>
      <dgm:spPr/>
    </dgm:pt>
    <dgm:pt modelId="{FCC3B28B-CD50-4E17-B4C7-2C6E938491E7}" type="pres">
      <dgm:prSet presAssocID="{6E6B9B2E-EBB2-45B0-9667-CBE12DC2379B}" presName="parentText" presStyleLbl="solidFgAcc1" presStyleIdx="3" presStyleCnt="5" custScaleX="65391">
        <dgm:presLayoutVars>
          <dgm:chMax val="1"/>
          <dgm:bulletEnabled/>
        </dgm:presLayoutVars>
      </dgm:prSet>
      <dgm:spPr/>
    </dgm:pt>
    <dgm:pt modelId="{E000F3B9-5E6B-44E2-941F-83B36EC42326}" type="pres">
      <dgm:prSet presAssocID="{6E6B9B2E-EBB2-45B0-9667-CBE12DC2379B}" presName="descendantText" presStyleLbl="alignNode1" presStyleIdx="3" presStyleCnt="5">
        <dgm:presLayoutVars>
          <dgm:bulletEnabled/>
        </dgm:presLayoutVars>
      </dgm:prSet>
      <dgm:spPr/>
    </dgm:pt>
    <dgm:pt modelId="{E3ABF16D-DA08-47F0-A28F-E0670ADBEAB2}" type="pres">
      <dgm:prSet presAssocID="{955FC9B8-441C-4A42-A6D4-67A93159A5B5}" presName="sp" presStyleCnt="0"/>
      <dgm:spPr/>
    </dgm:pt>
    <dgm:pt modelId="{4572C7D3-5CFC-404C-871A-B17110677578}" type="pres">
      <dgm:prSet presAssocID="{164DF7C3-E02C-49F0-8D92-A9DEF33ACBF5}" presName="linNode" presStyleCnt="0"/>
      <dgm:spPr/>
    </dgm:pt>
    <dgm:pt modelId="{C8DBFAC0-F0CA-44F1-8E0C-CBFCB06B7D4B}" type="pres">
      <dgm:prSet presAssocID="{164DF7C3-E02C-49F0-8D92-A9DEF33ACBF5}" presName="parentText" presStyleLbl="solidFgAcc1" presStyleIdx="4" presStyleCnt="5" custScaleX="65391">
        <dgm:presLayoutVars>
          <dgm:chMax val="1"/>
          <dgm:bulletEnabled/>
        </dgm:presLayoutVars>
      </dgm:prSet>
      <dgm:spPr/>
    </dgm:pt>
    <dgm:pt modelId="{F3EE94D7-8342-451E-B6AF-21DBF7B79624}" type="pres">
      <dgm:prSet presAssocID="{164DF7C3-E02C-49F0-8D92-A9DEF33ACBF5}" presName="descendantText" presStyleLbl="alignNode1" presStyleIdx="4" presStyleCnt="5">
        <dgm:presLayoutVars>
          <dgm:bulletEnabled/>
        </dgm:presLayoutVars>
      </dgm:prSet>
      <dgm:spPr/>
    </dgm:pt>
  </dgm:ptLst>
  <dgm:cxnLst>
    <dgm:cxn modelId="{38212405-3FDC-4B61-B803-ABB24FE2FB98}" type="presOf" srcId="{119AB4BB-230A-444F-A956-61220D8A3C22}" destId="{8A64423D-61EE-401C-80BE-49360ACC37E7}" srcOrd="0" destOrd="2" presId="urn:microsoft.com/office/officeart/2016/7/layout/VerticalHollowActionList"/>
    <dgm:cxn modelId="{828FCB06-7131-4A24-8291-428AB9AC78AF}" srcId="{764EFC8D-14F7-4F49-AD04-8FC69DF7E40E}" destId="{119AB4BB-230A-444F-A956-61220D8A3C22}" srcOrd="1" destOrd="0" parTransId="{39265320-DFF2-4B78-B3FC-36EC0995F2BD}" sibTransId="{C6B77803-A65F-45EE-8BE3-0F48C21B9B3D}"/>
    <dgm:cxn modelId="{2E88D40C-E101-4D33-BB2D-E115D56D4F54}" type="presOf" srcId="{7540D61F-4CBE-455F-BDE9-AAD6BFB73128}" destId="{7729474E-3E67-4CAC-80C8-3F8EBE35208D}" srcOrd="0" destOrd="0" presId="urn:microsoft.com/office/officeart/2016/7/layout/VerticalHollowActionList"/>
    <dgm:cxn modelId="{B6A2D10D-84C5-42B2-A044-35C015EA3C17}" type="presOf" srcId="{35E0D48B-F2A4-4AA7-B89B-FAF77F1CA713}" destId="{E000F3B9-5E6B-44E2-941F-83B36EC42326}" srcOrd="0" destOrd="2" presId="urn:microsoft.com/office/officeart/2016/7/layout/VerticalHollowActionList"/>
    <dgm:cxn modelId="{D4600E13-A3A9-4DDE-9A3F-A6E52E55A420}" type="presOf" srcId="{753947A5-637F-4EAD-B270-02430AEDE0A8}" destId="{F3EE94D7-8342-451E-B6AF-21DBF7B79624}" srcOrd="0" destOrd="2" presId="urn:microsoft.com/office/officeart/2016/7/layout/VerticalHollowActionList"/>
    <dgm:cxn modelId="{1F1A9514-CED5-40B5-B535-C7E43D776B4D}" type="presOf" srcId="{30D7436B-42D6-4ED7-83C5-BCAF197FE63A}" destId="{E000F3B9-5E6B-44E2-941F-83B36EC42326}" srcOrd="0" destOrd="3" presId="urn:microsoft.com/office/officeart/2016/7/layout/VerticalHollowActionList"/>
    <dgm:cxn modelId="{D0718723-625F-457D-9797-0453BC6AD731}" type="presOf" srcId="{191020B3-B6B9-4662-866B-736DFC4B7563}" destId="{73020722-D9E9-463D-AEBC-428FCF7D151C}" srcOrd="0" destOrd="2" presId="urn:microsoft.com/office/officeart/2016/7/layout/VerticalHollowActionList"/>
    <dgm:cxn modelId="{F5A24E27-0934-4E9D-AA6A-3395D2FCFCC7}" type="presOf" srcId="{FE4B04C0-9503-4F8E-B686-0766A1C5D597}" destId="{A410F2FF-5F66-4A86-B149-43E274A4530A}" srcOrd="0" destOrd="0" presId="urn:microsoft.com/office/officeart/2016/7/layout/VerticalHollowActionList"/>
    <dgm:cxn modelId="{B804732D-213E-4AB3-8FD8-221EE83EEE0A}" srcId="{B127E1CE-C7D1-4BCB-A98B-8D8E649C0DDF}" destId="{FB7F4AF7-2BC4-4930-A816-EFC18A4F4693}" srcOrd="0" destOrd="0" parTransId="{F653E3D5-8BDB-41C3-B3EB-4EFEE96050AB}" sibTransId="{CA952560-F7C3-489F-9140-7F9F7EB61F83}"/>
    <dgm:cxn modelId="{69952D2F-1907-4D2F-BBA0-3550A9DD6F34}" type="presOf" srcId="{FB7F4AF7-2BC4-4930-A816-EFC18A4F4693}" destId="{73020722-D9E9-463D-AEBC-428FCF7D151C}" srcOrd="0" destOrd="1" presId="urn:microsoft.com/office/officeart/2016/7/layout/VerticalHollowActionList"/>
    <dgm:cxn modelId="{DDADD22F-3893-4083-8BEF-DA184C121A1A}" srcId="{164DF7C3-E02C-49F0-8D92-A9DEF33ACBF5}" destId="{AD805848-F8DE-47AA-95C2-CE95DCFC7BF8}" srcOrd="0" destOrd="0" parTransId="{1CB3C126-35D9-4081-8EA8-D0E97CBEE952}" sibTransId="{5E87D5FE-9F85-4B18-A4FA-A69F63EF8E30}"/>
    <dgm:cxn modelId="{A8CB9F39-5EF6-4F96-82EC-616701834BC3}" type="presOf" srcId="{88B6D2BA-BB18-434F-ACA0-A9AE562A3DF4}" destId="{D1DD040B-1ABD-4457-B81E-1A66E3748186}" srcOrd="0" destOrd="0" presId="urn:microsoft.com/office/officeart/2016/7/layout/VerticalHollowActionList"/>
    <dgm:cxn modelId="{1E04F760-5D89-4E44-ABFD-0D9A160AFFCD}" srcId="{6E6B9B2E-EBB2-45B0-9667-CBE12DC2379B}" destId="{42A44368-B5C3-454D-83CC-3BD368EE452F}" srcOrd="0" destOrd="0" parTransId="{ACA58DE3-4396-46C7-BC77-226AC7F42D27}" sibTransId="{B36F2BB3-48C3-405E-849A-A23A7714B718}"/>
    <dgm:cxn modelId="{5F86EC64-CDD3-4FFC-8AE1-30C609A80689}" srcId="{B127E1CE-C7D1-4BCB-A98B-8D8E649C0DDF}" destId="{003A1141-A670-42DB-863D-5989B5E7F260}" srcOrd="2" destOrd="0" parTransId="{45B722B1-3C21-4AC9-B7CB-67A4FD012C54}" sibTransId="{21801436-9405-4BA0-BE53-2815B0F05EE3}"/>
    <dgm:cxn modelId="{31DD6666-9948-4C7F-B85F-BD9DBE5A2BF5}" type="presOf" srcId="{DCF6B884-9314-4EB9-94FC-19279B87F9F5}" destId="{F3EE94D7-8342-451E-B6AF-21DBF7B79624}" srcOrd="0" destOrd="1" presId="urn:microsoft.com/office/officeart/2016/7/layout/VerticalHollowActionList"/>
    <dgm:cxn modelId="{ACDFE369-4530-4BE6-95AC-C63AC2F5375A}" type="presOf" srcId="{6E6B9B2E-EBB2-45B0-9667-CBE12DC2379B}" destId="{FCC3B28B-CD50-4E17-B4C7-2C6E938491E7}" srcOrd="0" destOrd="0" presId="urn:microsoft.com/office/officeart/2016/7/layout/VerticalHollowActionList"/>
    <dgm:cxn modelId="{0EC8C26A-48BE-43BF-85FD-B634BC17A16E}" srcId="{88B6D2BA-BB18-434F-ACA0-A9AE562A3DF4}" destId="{1A01FC54-F8F3-49A1-ACA7-2D78611D9C6A}" srcOrd="2" destOrd="0" parTransId="{64466810-7917-46C9-9BB8-8BBDABA13854}" sibTransId="{6D8E1451-7790-441F-812D-3756650A8FB0}"/>
    <dgm:cxn modelId="{4F14F56B-34E3-4494-8B74-12A81C12F521}" srcId="{88B6D2BA-BB18-434F-ACA0-A9AE562A3DF4}" destId="{C5BE6872-CA21-4211-B73B-F03B97AEB050}" srcOrd="0" destOrd="0" parTransId="{3E0E04DF-22BB-4B19-A243-EFB9A58B31BA}" sibTransId="{292BD0E6-B2F4-49BE-ADBF-EDA601A3CA13}"/>
    <dgm:cxn modelId="{CBC4736C-BBF3-429D-BE9F-78E1026823B5}" srcId="{AD805848-F8DE-47AA-95C2-CE95DCFC7BF8}" destId="{632672CB-A054-4257-AB3A-283DAC54ACF9}" srcOrd="2" destOrd="0" parTransId="{CE04DF10-2095-4187-B427-E7DEAE7CC95C}" sibTransId="{8AEE8CEB-F295-4631-A245-219D8DD28E51}"/>
    <dgm:cxn modelId="{B54B204D-96BC-439A-85C1-B20BD7CE3EF2}" type="presOf" srcId="{1A01FC54-F8F3-49A1-ACA7-2D78611D9C6A}" destId="{D1DD040B-1ABD-4457-B81E-1A66E3748186}" srcOrd="0" destOrd="3" presId="urn:microsoft.com/office/officeart/2016/7/layout/VerticalHollowActionList"/>
    <dgm:cxn modelId="{44718E4E-E59E-417C-BAB0-526F5C508A9C}" srcId="{42A44368-B5C3-454D-83CC-3BD368EE452F}" destId="{DD4AC845-C13A-485F-9AD8-6EE324FAC84C}" srcOrd="0" destOrd="0" parTransId="{54D84692-0B08-4C4F-8089-5AE608F2B5D7}" sibTransId="{B14B8790-0EB7-48AE-B1A6-354244F260A3}"/>
    <dgm:cxn modelId="{8F52C471-E707-4C01-8842-C79D52D47903}" type="presOf" srcId="{DD4AC845-C13A-485F-9AD8-6EE324FAC84C}" destId="{E000F3B9-5E6B-44E2-941F-83B36EC42326}" srcOrd="0" destOrd="1" presId="urn:microsoft.com/office/officeart/2016/7/layout/VerticalHollowActionList"/>
    <dgm:cxn modelId="{6C6CFD53-E8AC-42CC-AED8-37AFD08CC7F0}" srcId="{AD805848-F8DE-47AA-95C2-CE95DCFC7BF8}" destId="{DCF6B884-9314-4EB9-94FC-19279B87F9F5}" srcOrd="0" destOrd="0" parTransId="{E4ED59B3-245E-4BF8-B99A-E5CCB95C05DF}" sibTransId="{14F426B1-9F68-4661-B455-DDFCC7C19ADB}"/>
    <dgm:cxn modelId="{833F3E55-7999-48A6-A018-F93D53FA54A8}" srcId="{FA1D01F9-D97F-479A-8BF7-AB6F1A45E4F8}" destId="{B127E1CE-C7D1-4BCB-A98B-8D8E649C0DDF}" srcOrd="0" destOrd="0" parTransId="{614421A7-D4FE-4362-9F90-969F9AF88E0B}" sibTransId="{428DA367-6815-424A-9EC4-D688561F95B4}"/>
    <dgm:cxn modelId="{1B07AD75-20CC-4162-9343-7090AF59BE48}" type="presOf" srcId="{164DF7C3-E02C-49F0-8D92-A9DEF33ACBF5}" destId="{C8DBFAC0-F0CA-44F1-8E0C-CBFCB06B7D4B}" srcOrd="0" destOrd="0" presId="urn:microsoft.com/office/officeart/2016/7/layout/VerticalHollowActionList"/>
    <dgm:cxn modelId="{891E6776-4312-4405-ACCF-5E656CD5E81D}" type="presOf" srcId="{FA1D01F9-D97F-479A-8BF7-AB6F1A45E4F8}" destId="{5423D105-4E1B-4004-8B10-CF9C5F21AFAA}" srcOrd="0" destOrd="0" presId="urn:microsoft.com/office/officeart/2016/7/layout/VerticalHollowActionList"/>
    <dgm:cxn modelId="{4293E077-72E3-41E3-8114-8FCE7689E7EA}" type="presOf" srcId="{632672CB-A054-4257-AB3A-283DAC54ACF9}" destId="{F3EE94D7-8342-451E-B6AF-21DBF7B79624}" srcOrd="0" destOrd="3" presId="urn:microsoft.com/office/officeart/2016/7/layout/VerticalHollowActionList"/>
    <dgm:cxn modelId="{9B649F80-1329-44D6-AFCB-0A60D9CD9C0F}" type="presOf" srcId="{C5BE6872-CA21-4211-B73B-F03B97AEB050}" destId="{D1DD040B-1ABD-4457-B81E-1A66E3748186}" srcOrd="0" destOrd="1" presId="urn:microsoft.com/office/officeart/2016/7/layout/VerticalHollowActionList"/>
    <dgm:cxn modelId="{15A1B88A-0069-4787-A74C-8FCFB1E2F672}" type="presOf" srcId="{379CD0EF-7C39-4094-ACFF-E08CAC6A1919}" destId="{DF491492-E183-45E8-B741-E62274110F79}" srcOrd="0" destOrd="0" presId="urn:microsoft.com/office/officeart/2016/7/layout/VerticalHollowActionList"/>
    <dgm:cxn modelId="{72EA1C8F-DC7E-4783-B128-DCEFC3940A8E}" srcId="{FE4B04C0-9503-4F8E-B686-0766A1C5D597}" destId="{88B6D2BA-BB18-434F-ACA0-A9AE562A3DF4}" srcOrd="0" destOrd="0" parTransId="{88C138EB-B477-411B-A318-3978802BA002}" sibTransId="{7CB8FD45-91C7-4385-9F94-CCBE5D5841E1}"/>
    <dgm:cxn modelId="{31720F93-DE6E-40AF-9783-1641F59EA2FA}" srcId="{379CD0EF-7C39-4094-ACFF-E08CAC6A1919}" destId="{FA1D01F9-D97F-479A-8BF7-AB6F1A45E4F8}" srcOrd="2" destOrd="0" parTransId="{DC3F9C72-5DD7-41CE-A67B-92D36242C49B}" sibTransId="{D7577BB0-E950-4932-B53C-958EE53DADD3}"/>
    <dgm:cxn modelId="{F4140495-A929-4254-9A25-59EF8A4E45B7}" srcId="{379CD0EF-7C39-4094-ACFF-E08CAC6A1919}" destId="{6E6B9B2E-EBB2-45B0-9667-CBE12DC2379B}" srcOrd="3" destOrd="0" parTransId="{A604525E-07EC-46B8-A231-8A4501E8B09C}" sibTransId="{955FC9B8-441C-4A42-A6D4-67A93159A5B5}"/>
    <dgm:cxn modelId="{B9380795-FAE8-4DC1-B685-EACD47BE060A}" srcId="{B127E1CE-C7D1-4BCB-A98B-8D8E649C0DDF}" destId="{191020B3-B6B9-4662-866B-736DFC4B7563}" srcOrd="1" destOrd="0" parTransId="{ADBF3C2C-4B3B-4F2D-841E-65D3D95E69B2}" sibTransId="{66051F6D-EE0C-4074-B604-7E82CE3A0588}"/>
    <dgm:cxn modelId="{3560D095-4B3F-4423-BC0E-D6C3F61B6B2F}" type="presOf" srcId="{73595FD8-0F11-4E19-946F-B4991F2C0E8C}" destId="{8A64423D-61EE-401C-80BE-49360ACC37E7}" srcOrd="0" destOrd="1" presId="urn:microsoft.com/office/officeart/2016/7/layout/VerticalHollowActionList"/>
    <dgm:cxn modelId="{06B8BF97-7E3B-4DEC-B62E-3CEE1344953D}" type="presOf" srcId="{E883586E-E76E-4893-8BD1-AAF82DE6A232}" destId="{D1DD040B-1ABD-4457-B81E-1A66E3748186}" srcOrd="0" destOrd="2" presId="urn:microsoft.com/office/officeart/2016/7/layout/VerticalHollowActionList"/>
    <dgm:cxn modelId="{A1CDCC9C-84BC-4758-833D-67F36542FB03}" type="presOf" srcId="{AD805848-F8DE-47AA-95C2-CE95DCFC7BF8}" destId="{F3EE94D7-8342-451E-B6AF-21DBF7B79624}" srcOrd="0" destOrd="0" presId="urn:microsoft.com/office/officeart/2016/7/layout/VerticalHollowActionList"/>
    <dgm:cxn modelId="{3FEFF19D-DB6A-4E9E-B3C5-96EB23D901FE}" type="presOf" srcId="{003A1141-A670-42DB-863D-5989B5E7F260}" destId="{73020722-D9E9-463D-AEBC-428FCF7D151C}" srcOrd="0" destOrd="3" presId="urn:microsoft.com/office/officeart/2016/7/layout/VerticalHollowActionList"/>
    <dgm:cxn modelId="{7D105AA5-1BED-42C1-BE6C-C78856AC3795}" srcId="{764EFC8D-14F7-4F49-AD04-8FC69DF7E40E}" destId="{73595FD8-0F11-4E19-946F-B4991F2C0E8C}" srcOrd="0" destOrd="0" parTransId="{2D70C226-D692-4BA7-94A4-2C60CAF54674}" sibTransId="{40B473A3-E927-4B85-AAD6-EF69DCA58CCE}"/>
    <dgm:cxn modelId="{23889FAC-C26E-44E9-B78B-B82ECC617634}" srcId="{379CD0EF-7C39-4094-ACFF-E08CAC6A1919}" destId="{FE4B04C0-9503-4F8E-B686-0766A1C5D597}" srcOrd="1" destOrd="0" parTransId="{EE477848-0397-44DA-A369-BED313EE2887}" sibTransId="{0B5CB197-9FBD-452D-BF45-878EBB662187}"/>
    <dgm:cxn modelId="{2ADA88BF-5494-47E6-BC27-272FDA295954}" srcId="{42A44368-B5C3-454D-83CC-3BD368EE452F}" destId="{35E0D48B-F2A4-4AA7-B89B-FAF77F1CA713}" srcOrd="1" destOrd="0" parTransId="{7BFDC16E-6B7B-46A3-AE6C-A1C770463988}" sibTransId="{F3BDAFC3-0338-4366-B72F-51E0DBBECA41}"/>
    <dgm:cxn modelId="{ED6B24C1-FB3E-4CBC-8E5E-6374CC4ED11D}" srcId="{7540D61F-4CBE-455F-BDE9-AAD6BFB73128}" destId="{764EFC8D-14F7-4F49-AD04-8FC69DF7E40E}" srcOrd="0" destOrd="0" parTransId="{7F08DF1B-13B2-4119-8953-F599E1D43D74}" sibTransId="{9DDC7D8B-305B-43F9-8D31-84DB5ADFD987}"/>
    <dgm:cxn modelId="{948AB1C1-7FE6-42C3-B0A2-CAF079A26741}" type="presOf" srcId="{42A44368-B5C3-454D-83CC-3BD368EE452F}" destId="{E000F3B9-5E6B-44E2-941F-83B36EC42326}" srcOrd="0" destOrd="0" presId="urn:microsoft.com/office/officeart/2016/7/layout/VerticalHollowActionList"/>
    <dgm:cxn modelId="{68CCCEC7-FE62-4515-ACCF-A2046080801B}" type="presOf" srcId="{B127E1CE-C7D1-4BCB-A98B-8D8E649C0DDF}" destId="{73020722-D9E9-463D-AEBC-428FCF7D151C}" srcOrd="0" destOrd="0" presId="urn:microsoft.com/office/officeart/2016/7/layout/VerticalHollowActionList"/>
    <dgm:cxn modelId="{B82DC7D2-EC70-4751-88E2-D140509DDD99}" srcId="{42A44368-B5C3-454D-83CC-3BD368EE452F}" destId="{30D7436B-42D6-4ED7-83C5-BCAF197FE63A}" srcOrd="2" destOrd="0" parTransId="{76151EB3-9CBB-4552-B695-47CEAD4AB8D1}" sibTransId="{0BFAE506-9F41-4946-9651-79667F3C62E4}"/>
    <dgm:cxn modelId="{F9D255D4-A33A-46C6-B7A2-6BF66A457169}" srcId="{379CD0EF-7C39-4094-ACFF-E08CAC6A1919}" destId="{7540D61F-4CBE-455F-BDE9-AAD6BFB73128}" srcOrd="0" destOrd="0" parTransId="{A0B278D8-D539-43A5-AD1C-9F279599940B}" sibTransId="{C67A5150-F426-4296-8340-78EAD2530C25}"/>
    <dgm:cxn modelId="{6F81B8D9-4D77-4D18-AF4B-0D2D6CBE0AC7}" type="presOf" srcId="{764EFC8D-14F7-4F49-AD04-8FC69DF7E40E}" destId="{8A64423D-61EE-401C-80BE-49360ACC37E7}" srcOrd="0" destOrd="0" presId="urn:microsoft.com/office/officeart/2016/7/layout/VerticalHollowActionList"/>
    <dgm:cxn modelId="{A4D66FDD-68CA-47E2-8527-F11D3F75C66C}" srcId="{88B6D2BA-BB18-434F-ACA0-A9AE562A3DF4}" destId="{E883586E-E76E-4893-8BD1-AAF82DE6A232}" srcOrd="1" destOrd="0" parTransId="{ACA98162-747E-4740-AA61-1C7A17B5C4C3}" sibTransId="{6BDC1644-A334-4226-8E4E-BB4E314EE5A0}"/>
    <dgm:cxn modelId="{D26CC5E5-D748-4F7B-BF06-DCB0AB47AA35}" type="presOf" srcId="{CB15757B-D34F-416E-8A66-7591AE0611DE}" destId="{8A64423D-61EE-401C-80BE-49360ACC37E7}" srcOrd="0" destOrd="3" presId="urn:microsoft.com/office/officeart/2016/7/layout/VerticalHollowActionList"/>
    <dgm:cxn modelId="{2E4605F1-70C3-4F50-8501-2E3CD90BAC80}" srcId="{764EFC8D-14F7-4F49-AD04-8FC69DF7E40E}" destId="{CB15757B-D34F-416E-8A66-7591AE0611DE}" srcOrd="2" destOrd="0" parTransId="{00E371E4-A401-4DEB-A59C-217EA8947A4B}" sibTransId="{733F95D0-5F27-4DDB-9481-B1487F12BC1C}"/>
    <dgm:cxn modelId="{10C3C7F2-EC96-46A3-B8FD-FA1D6EBCA563}" srcId="{AD805848-F8DE-47AA-95C2-CE95DCFC7BF8}" destId="{753947A5-637F-4EAD-B270-02430AEDE0A8}" srcOrd="1" destOrd="0" parTransId="{EF76A9DD-2748-4939-AA46-F5032FF6DF8B}" sibTransId="{321866FE-EA4A-41DD-9B6B-91D7E66F861B}"/>
    <dgm:cxn modelId="{F37595FD-1226-4897-B281-6A2A4E9226E6}" srcId="{379CD0EF-7C39-4094-ACFF-E08CAC6A1919}" destId="{164DF7C3-E02C-49F0-8D92-A9DEF33ACBF5}" srcOrd="4" destOrd="0" parTransId="{4776FAAD-DBE5-498F-A028-403DAB2EDA80}" sibTransId="{CB375540-2BE7-48CA-8822-9F9F1551128B}"/>
    <dgm:cxn modelId="{C1370B38-5811-4B7B-B50A-8F00AFDC3F31}" type="presParOf" srcId="{DF491492-E183-45E8-B741-E62274110F79}" destId="{72043B92-2355-4A79-89C4-F22F2396236F}" srcOrd="0" destOrd="0" presId="urn:microsoft.com/office/officeart/2016/7/layout/VerticalHollowActionList"/>
    <dgm:cxn modelId="{3346A8CB-9384-4C1D-9A32-840C5D53FF35}" type="presParOf" srcId="{72043B92-2355-4A79-89C4-F22F2396236F}" destId="{7729474E-3E67-4CAC-80C8-3F8EBE35208D}" srcOrd="0" destOrd="0" presId="urn:microsoft.com/office/officeart/2016/7/layout/VerticalHollowActionList"/>
    <dgm:cxn modelId="{4CDF9288-5158-4468-A685-C71274A0EF60}" type="presParOf" srcId="{72043B92-2355-4A79-89C4-F22F2396236F}" destId="{8A64423D-61EE-401C-80BE-49360ACC37E7}" srcOrd="1" destOrd="0" presId="urn:microsoft.com/office/officeart/2016/7/layout/VerticalHollowActionList"/>
    <dgm:cxn modelId="{15FE31E9-19F2-482B-AC99-649753F4E25F}" type="presParOf" srcId="{DF491492-E183-45E8-B741-E62274110F79}" destId="{F5C6314C-EC66-4833-8FF2-A7BA593674B0}" srcOrd="1" destOrd="0" presId="urn:microsoft.com/office/officeart/2016/7/layout/VerticalHollowActionList"/>
    <dgm:cxn modelId="{E1C03C23-2F20-4DFA-81E5-DDD63696B45C}" type="presParOf" srcId="{DF491492-E183-45E8-B741-E62274110F79}" destId="{354C5C58-03D6-470C-B901-7AF4DF75E0E3}" srcOrd="2" destOrd="0" presId="urn:microsoft.com/office/officeart/2016/7/layout/VerticalHollowActionList"/>
    <dgm:cxn modelId="{D756C93E-74DF-4470-B7EB-709393681363}" type="presParOf" srcId="{354C5C58-03D6-470C-B901-7AF4DF75E0E3}" destId="{A410F2FF-5F66-4A86-B149-43E274A4530A}" srcOrd="0" destOrd="0" presId="urn:microsoft.com/office/officeart/2016/7/layout/VerticalHollowActionList"/>
    <dgm:cxn modelId="{26158125-BABB-43D0-89AC-C48F7701C326}" type="presParOf" srcId="{354C5C58-03D6-470C-B901-7AF4DF75E0E3}" destId="{D1DD040B-1ABD-4457-B81E-1A66E3748186}" srcOrd="1" destOrd="0" presId="urn:microsoft.com/office/officeart/2016/7/layout/VerticalHollowActionList"/>
    <dgm:cxn modelId="{F591BEFE-D6B3-44CF-B94B-195166F271E5}" type="presParOf" srcId="{DF491492-E183-45E8-B741-E62274110F79}" destId="{DFAF4382-5101-46F7-87F8-D9BC2E7D3AE9}" srcOrd="3" destOrd="0" presId="urn:microsoft.com/office/officeart/2016/7/layout/VerticalHollowActionList"/>
    <dgm:cxn modelId="{821CC700-A787-4BC6-B0CE-B47242A07264}" type="presParOf" srcId="{DF491492-E183-45E8-B741-E62274110F79}" destId="{46014415-0F27-4EB7-B8A1-715FB5B32E89}" srcOrd="4" destOrd="0" presId="urn:microsoft.com/office/officeart/2016/7/layout/VerticalHollowActionList"/>
    <dgm:cxn modelId="{11E20978-752A-45BD-B83C-C5B9DE96164F}" type="presParOf" srcId="{46014415-0F27-4EB7-B8A1-715FB5B32E89}" destId="{5423D105-4E1B-4004-8B10-CF9C5F21AFAA}" srcOrd="0" destOrd="0" presId="urn:microsoft.com/office/officeart/2016/7/layout/VerticalHollowActionList"/>
    <dgm:cxn modelId="{B607A194-35D0-4D3D-A168-6268A86609DB}" type="presParOf" srcId="{46014415-0F27-4EB7-B8A1-715FB5B32E89}" destId="{73020722-D9E9-463D-AEBC-428FCF7D151C}" srcOrd="1" destOrd="0" presId="urn:microsoft.com/office/officeart/2016/7/layout/VerticalHollowActionList"/>
    <dgm:cxn modelId="{84BBB9CE-B45F-410F-BB6F-A8851A5524E9}" type="presParOf" srcId="{DF491492-E183-45E8-B741-E62274110F79}" destId="{1B65452F-5E4B-4771-9310-E10CBEB4F110}" srcOrd="5" destOrd="0" presId="urn:microsoft.com/office/officeart/2016/7/layout/VerticalHollowActionList"/>
    <dgm:cxn modelId="{6B14D9F8-ED6B-4522-933B-78711B27E2FA}" type="presParOf" srcId="{DF491492-E183-45E8-B741-E62274110F79}" destId="{472761E4-5785-4B2C-B3FF-B9E9E91B3836}" srcOrd="6" destOrd="0" presId="urn:microsoft.com/office/officeart/2016/7/layout/VerticalHollowActionList"/>
    <dgm:cxn modelId="{63F2DAAC-E22E-4DC6-923F-57FBBA22B200}" type="presParOf" srcId="{472761E4-5785-4B2C-B3FF-B9E9E91B3836}" destId="{FCC3B28B-CD50-4E17-B4C7-2C6E938491E7}" srcOrd="0" destOrd="0" presId="urn:microsoft.com/office/officeart/2016/7/layout/VerticalHollowActionList"/>
    <dgm:cxn modelId="{D0B7F638-6321-47D9-BFF0-A86AD111C989}" type="presParOf" srcId="{472761E4-5785-4B2C-B3FF-B9E9E91B3836}" destId="{E000F3B9-5E6B-44E2-941F-83B36EC42326}" srcOrd="1" destOrd="0" presId="urn:microsoft.com/office/officeart/2016/7/layout/VerticalHollowActionList"/>
    <dgm:cxn modelId="{DB52B243-1E07-4C70-B0E2-539743C78CB6}" type="presParOf" srcId="{DF491492-E183-45E8-B741-E62274110F79}" destId="{E3ABF16D-DA08-47F0-A28F-E0670ADBEAB2}" srcOrd="7" destOrd="0" presId="urn:microsoft.com/office/officeart/2016/7/layout/VerticalHollowActionList"/>
    <dgm:cxn modelId="{D6CE5722-0BE0-4C98-B33A-92AFFADABDCC}" type="presParOf" srcId="{DF491492-E183-45E8-B741-E62274110F79}" destId="{4572C7D3-5CFC-404C-871A-B17110677578}" srcOrd="8" destOrd="0" presId="urn:microsoft.com/office/officeart/2016/7/layout/VerticalHollowActionList"/>
    <dgm:cxn modelId="{4797CF20-9237-45D6-8DF6-51311D7B31A6}" type="presParOf" srcId="{4572C7D3-5CFC-404C-871A-B17110677578}" destId="{C8DBFAC0-F0CA-44F1-8E0C-CBFCB06B7D4B}" srcOrd="0" destOrd="0" presId="urn:microsoft.com/office/officeart/2016/7/layout/VerticalHollowActionList"/>
    <dgm:cxn modelId="{887BB73B-D0D6-4AE9-B7FE-344DFA0C2C4F}" type="presParOf" srcId="{4572C7D3-5CFC-404C-871A-B17110677578}" destId="{F3EE94D7-8342-451E-B6AF-21DBF7B79624}"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A956AE-91EF-44BC-9151-3E30F6BE3750}" type="doc">
      <dgm:prSet loTypeId="urn:microsoft.com/office/officeart/2005/8/layout/orgChart1" loCatId="hierarchy" qsTypeId="urn:microsoft.com/office/officeart/2005/8/quickstyle/simple1" qsCatId="simple" csTypeId="urn:microsoft.com/office/officeart/2005/8/colors/accent4_4" csCatId="accent4" phldr="1"/>
      <dgm:spPr/>
      <dgm:t>
        <a:bodyPr/>
        <a:lstStyle/>
        <a:p>
          <a:endParaRPr lang="en-US"/>
        </a:p>
      </dgm:t>
    </dgm:pt>
    <dgm:pt modelId="{5CE4A803-4AAB-41C9-A92C-7AAC18AA47AE}">
      <dgm:prSet phldrT="[Text]"/>
      <dgm:spPr/>
      <dgm:t>
        <a:bodyPr/>
        <a:lstStyle/>
        <a:p>
          <a:r>
            <a:rPr lang="en-US" dirty="0">
              <a:latin typeface="Century Gothic" panose="020B0502020202020204" pitchFamily="34" charset="0"/>
            </a:rPr>
            <a:t>Board of Trustees</a:t>
          </a:r>
        </a:p>
      </dgm:t>
    </dgm:pt>
    <dgm:pt modelId="{01AECEF7-9779-4AB5-86F2-F3CB2549B0A9}" type="parTrans" cxnId="{ACAAA7DC-41EB-41F1-B1C2-FAC678FBD23F}">
      <dgm:prSet/>
      <dgm:spPr/>
      <dgm:t>
        <a:bodyPr/>
        <a:lstStyle/>
        <a:p>
          <a:endParaRPr lang="en-US">
            <a:latin typeface="Century Gothic" panose="020B0502020202020204" pitchFamily="34" charset="0"/>
          </a:endParaRPr>
        </a:p>
      </dgm:t>
    </dgm:pt>
    <dgm:pt modelId="{484547E1-2DD0-4F49-A641-E429EA3A32E5}" type="sibTrans" cxnId="{ACAAA7DC-41EB-41F1-B1C2-FAC678FBD23F}">
      <dgm:prSet/>
      <dgm:spPr/>
      <dgm:t>
        <a:bodyPr/>
        <a:lstStyle/>
        <a:p>
          <a:endParaRPr lang="en-US">
            <a:latin typeface="Century Gothic" panose="020B0502020202020204" pitchFamily="34" charset="0"/>
          </a:endParaRPr>
        </a:p>
      </dgm:t>
    </dgm:pt>
    <dgm:pt modelId="{A070A68A-59F7-4803-8586-70A820238BC4}" type="asst">
      <dgm:prSet phldrT="[Text]"/>
      <dgm:spPr/>
      <dgm:t>
        <a:bodyPr/>
        <a:lstStyle/>
        <a:p>
          <a:r>
            <a:rPr lang="en-US">
              <a:latin typeface="Century Gothic" panose="020B0502020202020204" pitchFamily="34" charset="0"/>
            </a:rPr>
            <a:t>Executive Director</a:t>
          </a:r>
        </a:p>
      </dgm:t>
    </dgm:pt>
    <dgm:pt modelId="{F3D30A4F-C829-4FD5-8803-04F01AA1B3BF}" type="parTrans" cxnId="{50237579-FCF5-4E0E-8031-734BC2A11481}">
      <dgm:prSet/>
      <dgm:spPr/>
      <dgm:t>
        <a:bodyPr/>
        <a:lstStyle/>
        <a:p>
          <a:endParaRPr lang="en-US">
            <a:latin typeface="Century Gothic" panose="020B0502020202020204" pitchFamily="34" charset="0"/>
          </a:endParaRPr>
        </a:p>
      </dgm:t>
    </dgm:pt>
    <dgm:pt modelId="{81275F96-61AC-45E7-B182-520B888E2855}" type="sibTrans" cxnId="{50237579-FCF5-4E0E-8031-734BC2A11481}">
      <dgm:prSet/>
      <dgm:spPr/>
      <dgm:t>
        <a:bodyPr/>
        <a:lstStyle/>
        <a:p>
          <a:endParaRPr lang="en-US">
            <a:latin typeface="Century Gothic" panose="020B0502020202020204" pitchFamily="34" charset="0"/>
          </a:endParaRPr>
        </a:p>
      </dgm:t>
    </dgm:pt>
    <dgm:pt modelId="{625D1A8D-746B-4265-A8E6-EDDF6CCD83DC}">
      <dgm:prSet phldrT="[Text]"/>
      <dgm:spPr/>
      <dgm:t>
        <a:bodyPr/>
        <a:lstStyle/>
        <a:p>
          <a:r>
            <a:rPr lang="en-US">
              <a:latin typeface="Century Gothic" panose="020B0502020202020204" pitchFamily="34" charset="0"/>
            </a:rPr>
            <a:t>Accounting Manager</a:t>
          </a:r>
        </a:p>
      </dgm:t>
    </dgm:pt>
    <dgm:pt modelId="{7F3AC3C8-8BD0-4DF6-80D1-566D0437B536}" type="parTrans" cxnId="{F41EC974-9C80-4481-8DAE-FB20A9C9950B}">
      <dgm:prSet/>
      <dgm:spPr/>
      <dgm:t>
        <a:bodyPr/>
        <a:lstStyle/>
        <a:p>
          <a:endParaRPr lang="en-US">
            <a:latin typeface="Century Gothic" panose="020B0502020202020204" pitchFamily="34" charset="0"/>
          </a:endParaRPr>
        </a:p>
      </dgm:t>
    </dgm:pt>
    <dgm:pt modelId="{158C0B0F-847B-4E65-949E-CCB0BD2EE219}" type="sibTrans" cxnId="{F41EC974-9C80-4481-8DAE-FB20A9C9950B}">
      <dgm:prSet/>
      <dgm:spPr/>
      <dgm:t>
        <a:bodyPr/>
        <a:lstStyle/>
        <a:p>
          <a:endParaRPr lang="en-US">
            <a:latin typeface="Century Gothic" panose="020B0502020202020204" pitchFamily="34" charset="0"/>
          </a:endParaRPr>
        </a:p>
      </dgm:t>
    </dgm:pt>
    <dgm:pt modelId="{0C37F622-E6A7-47A5-9C9A-3848FB8E9625}">
      <dgm:prSet phldrT="[Text]"/>
      <dgm:spPr/>
      <dgm:t>
        <a:bodyPr/>
        <a:lstStyle/>
        <a:p>
          <a:r>
            <a:rPr lang="en-US">
              <a:latin typeface="Century Gothic" panose="020B0502020202020204" pitchFamily="34" charset="0"/>
            </a:rPr>
            <a:t>Youth Program Supervisor</a:t>
          </a:r>
        </a:p>
      </dgm:t>
    </dgm:pt>
    <dgm:pt modelId="{5536A840-EB34-4DB3-B1D8-7E39CB0BF7DB}" type="parTrans" cxnId="{75D32F44-46E2-40D9-8E9C-1D4F53A77E08}">
      <dgm:prSet/>
      <dgm:spPr/>
      <dgm:t>
        <a:bodyPr/>
        <a:lstStyle/>
        <a:p>
          <a:endParaRPr lang="en-US">
            <a:latin typeface="Century Gothic" panose="020B0502020202020204" pitchFamily="34" charset="0"/>
          </a:endParaRPr>
        </a:p>
      </dgm:t>
    </dgm:pt>
    <dgm:pt modelId="{75AEBA3F-CAF3-4890-9483-77E7378A3890}" type="sibTrans" cxnId="{75D32F44-46E2-40D9-8E9C-1D4F53A77E08}">
      <dgm:prSet/>
      <dgm:spPr/>
      <dgm:t>
        <a:bodyPr/>
        <a:lstStyle/>
        <a:p>
          <a:endParaRPr lang="en-US">
            <a:latin typeface="Century Gothic" panose="020B0502020202020204" pitchFamily="34" charset="0"/>
          </a:endParaRPr>
        </a:p>
      </dgm:t>
    </dgm:pt>
    <dgm:pt modelId="{1A13B2B8-8C00-452E-BF11-EA52C085F6CA}">
      <dgm:prSet phldrT="[Text]"/>
      <dgm:spPr/>
      <dgm:t>
        <a:bodyPr/>
        <a:lstStyle/>
        <a:p>
          <a:r>
            <a:rPr lang="en-US">
              <a:latin typeface="Century Gothic" panose="020B0502020202020204" pitchFamily="34" charset="0"/>
            </a:rPr>
            <a:t>Fundraising Coordinator</a:t>
          </a:r>
        </a:p>
      </dgm:t>
    </dgm:pt>
    <dgm:pt modelId="{B540689D-902F-4E6B-97D7-2FBC8D1D7D05}" type="parTrans" cxnId="{A3BC7371-1E7E-4C51-A247-13712BF19264}">
      <dgm:prSet/>
      <dgm:spPr/>
      <dgm:t>
        <a:bodyPr/>
        <a:lstStyle/>
        <a:p>
          <a:endParaRPr lang="en-US">
            <a:latin typeface="Century Gothic" panose="020B0502020202020204" pitchFamily="34" charset="0"/>
          </a:endParaRPr>
        </a:p>
      </dgm:t>
    </dgm:pt>
    <dgm:pt modelId="{6CFC0DAC-9FA5-492A-93C2-ABFB53A1893B}" type="sibTrans" cxnId="{A3BC7371-1E7E-4C51-A247-13712BF19264}">
      <dgm:prSet/>
      <dgm:spPr/>
      <dgm:t>
        <a:bodyPr/>
        <a:lstStyle/>
        <a:p>
          <a:endParaRPr lang="en-US">
            <a:latin typeface="Century Gothic" panose="020B0502020202020204" pitchFamily="34" charset="0"/>
          </a:endParaRPr>
        </a:p>
      </dgm:t>
    </dgm:pt>
    <dgm:pt modelId="{B5DB7C80-AE12-44B9-BC4F-709C3EDB1088}">
      <dgm:prSet phldrT="[Text]"/>
      <dgm:spPr/>
      <dgm:t>
        <a:bodyPr/>
        <a:lstStyle/>
        <a:p>
          <a:r>
            <a:rPr lang="en-US">
              <a:latin typeface="Century Gothic" panose="020B0502020202020204" pitchFamily="34" charset="0"/>
            </a:rPr>
            <a:t>Educators</a:t>
          </a:r>
        </a:p>
      </dgm:t>
    </dgm:pt>
    <dgm:pt modelId="{48F6C02C-6297-404A-9C96-B66122E53D88}" type="parTrans" cxnId="{F5655E71-2602-45FF-ADA6-79C7464BE255}">
      <dgm:prSet/>
      <dgm:spPr/>
      <dgm:t>
        <a:bodyPr/>
        <a:lstStyle/>
        <a:p>
          <a:endParaRPr lang="en-US">
            <a:latin typeface="Century Gothic" panose="020B0502020202020204" pitchFamily="34" charset="0"/>
          </a:endParaRPr>
        </a:p>
      </dgm:t>
    </dgm:pt>
    <dgm:pt modelId="{32BE0A0B-3860-4BAB-A5A6-F2BDED1D6486}" type="sibTrans" cxnId="{F5655E71-2602-45FF-ADA6-79C7464BE255}">
      <dgm:prSet/>
      <dgm:spPr/>
      <dgm:t>
        <a:bodyPr/>
        <a:lstStyle/>
        <a:p>
          <a:endParaRPr lang="en-US">
            <a:latin typeface="Century Gothic" panose="020B0502020202020204" pitchFamily="34" charset="0"/>
          </a:endParaRPr>
        </a:p>
      </dgm:t>
    </dgm:pt>
    <dgm:pt modelId="{6724085C-2ED8-4DC1-A726-A5F54C481788}">
      <dgm:prSet phldrT="[Text]"/>
      <dgm:spPr/>
      <dgm:t>
        <a:bodyPr/>
        <a:lstStyle/>
        <a:p>
          <a:r>
            <a:rPr lang="en-US">
              <a:latin typeface="Century Gothic" panose="020B0502020202020204" pitchFamily="34" charset="0"/>
            </a:rPr>
            <a:t>Garden Manager</a:t>
          </a:r>
        </a:p>
      </dgm:t>
    </dgm:pt>
    <dgm:pt modelId="{306E3C30-6B29-47D0-BB3F-3522A488C2FE}" type="parTrans" cxnId="{AB9531C1-4D96-498D-896F-C9D616E46745}">
      <dgm:prSet/>
      <dgm:spPr/>
      <dgm:t>
        <a:bodyPr/>
        <a:lstStyle/>
        <a:p>
          <a:endParaRPr lang="en-US">
            <a:latin typeface="Century Gothic" panose="020B0502020202020204" pitchFamily="34" charset="0"/>
          </a:endParaRPr>
        </a:p>
      </dgm:t>
    </dgm:pt>
    <dgm:pt modelId="{A3DB2296-5DB9-48DF-B511-47CF01E252C6}" type="sibTrans" cxnId="{AB9531C1-4D96-498D-896F-C9D616E46745}">
      <dgm:prSet/>
      <dgm:spPr/>
      <dgm:t>
        <a:bodyPr/>
        <a:lstStyle/>
        <a:p>
          <a:endParaRPr lang="en-US">
            <a:latin typeface="Century Gothic" panose="020B0502020202020204" pitchFamily="34" charset="0"/>
          </a:endParaRPr>
        </a:p>
      </dgm:t>
    </dgm:pt>
    <dgm:pt modelId="{CA7EAD58-5627-4B36-BDC9-3F01441269DA}">
      <dgm:prSet phldrT="[Text]"/>
      <dgm:spPr/>
      <dgm:t>
        <a:bodyPr/>
        <a:lstStyle/>
        <a:p>
          <a:r>
            <a:rPr lang="en-US">
              <a:latin typeface="Century Gothic" panose="020B0502020202020204" pitchFamily="34" charset="0"/>
            </a:rPr>
            <a:t>Community Market Manager</a:t>
          </a:r>
        </a:p>
      </dgm:t>
    </dgm:pt>
    <dgm:pt modelId="{A8B3478B-DF50-4667-B435-0DC3E0B7E90E}" type="parTrans" cxnId="{01498B25-D1B5-46E7-8FC0-81B0F7236F9F}">
      <dgm:prSet/>
      <dgm:spPr/>
      <dgm:t>
        <a:bodyPr/>
        <a:lstStyle/>
        <a:p>
          <a:endParaRPr lang="en-US">
            <a:latin typeface="Century Gothic" panose="020B0502020202020204" pitchFamily="34" charset="0"/>
          </a:endParaRPr>
        </a:p>
      </dgm:t>
    </dgm:pt>
    <dgm:pt modelId="{DF3F2E2E-4DEE-47CC-BCD1-C5BE3A49306F}" type="sibTrans" cxnId="{01498B25-D1B5-46E7-8FC0-81B0F7236F9F}">
      <dgm:prSet/>
      <dgm:spPr/>
      <dgm:t>
        <a:bodyPr/>
        <a:lstStyle/>
        <a:p>
          <a:endParaRPr lang="en-US">
            <a:latin typeface="Century Gothic" panose="020B0502020202020204" pitchFamily="34" charset="0"/>
          </a:endParaRPr>
        </a:p>
      </dgm:t>
    </dgm:pt>
    <dgm:pt modelId="{7E569E2B-7826-49E8-BA3A-859C496EA33A}">
      <dgm:prSet phldrT="[Text]"/>
      <dgm:spPr/>
      <dgm:t>
        <a:bodyPr/>
        <a:lstStyle/>
        <a:p>
          <a:r>
            <a:rPr lang="en-US">
              <a:latin typeface="Century Gothic" panose="020B0502020202020204" pitchFamily="34" charset="0"/>
            </a:rPr>
            <a:t>Market Assistant</a:t>
          </a:r>
        </a:p>
      </dgm:t>
    </dgm:pt>
    <dgm:pt modelId="{8EC6178F-0BBC-4692-915C-71FEF32DF51E}" type="parTrans" cxnId="{7B57458C-73F3-4C3B-896C-CEE408BF8607}">
      <dgm:prSet/>
      <dgm:spPr/>
      <dgm:t>
        <a:bodyPr/>
        <a:lstStyle/>
        <a:p>
          <a:endParaRPr lang="en-US">
            <a:latin typeface="Century Gothic" panose="020B0502020202020204" pitchFamily="34" charset="0"/>
          </a:endParaRPr>
        </a:p>
      </dgm:t>
    </dgm:pt>
    <dgm:pt modelId="{4D607A4E-DED3-41C3-9EF0-60CDEE56BCA6}" type="sibTrans" cxnId="{7B57458C-73F3-4C3B-896C-CEE408BF8607}">
      <dgm:prSet/>
      <dgm:spPr/>
      <dgm:t>
        <a:bodyPr/>
        <a:lstStyle/>
        <a:p>
          <a:endParaRPr lang="en-US">
            <a:latin typeface="Century Gothic" panose="020B0502020202020204" pitchFamily="34" charset="0"/>
          </a:endParaRPr>
        </a:p>
      </dgm:t>
    </dgm:pt>
    <dgm:pt modelId="{FAEA8FBD-556D-435B-8589-CDCA59A3C5E8}">
      <dgm:prSet phldrT="[Text]"/>
      <dgm:spPr/>
      <dgm:t>
        <a:bodyPr/>
        <a:lstStyle/>
        <a:p>
          <a:r>
            <a:rPr lang="en-US">
              <a:latin typeface="Century Gothic" panose="020B0502020202020204" pitchFamily="34" charset="0"/>
            </a:rPr>
            <a:t>Membership &amp; Donations Coordinator</a:t>
          </a:r>
        </a:p>
      </dgm:t>
    </dgm:pt>
    <dgm:pt modelId="{DA77B840-C1A4-4FFF-A466-CFDD43747795}" type="parTrans" cxnId="{A9FBA927-9AF4-46DF-A7F4-F2A32E72D190}">
      <dgm:prSet/>
      <dgm:spPr/>
      <dgm:t>
        <a:bodyPr/>
        <a:lstStyle/>
        <a:p>
          <a:endParaRPr lang="en-US">
            <a:latin typeface="Century Gothic" panose="020B0502020202020204" pitchFamily="34" charset="0"/>
          </a:endParaRPr>
        </a:p>
      </dgm:t>
    </dgm:pt>
    <dgm:pt modelId="{59EF8280-DA3A-4D85-8A7F-34DB9B7487E0}" type="sibTrans" cxnId="{A9FBA927-9AF4-46DF-A7F4-F2A32E72D190}">
      <dgm:prSet/>
      <dgm:spPr/>
      <dgm:t>
        <a:bodyPr/>
        <a:lstStyle/>
        <a:p>
          <a:endParaRPr lang="en-US">
            <a:latin typeface="Century Gothic" panose="020B0502020202020204" pitchFamily="34" charset="0"/>
          </a:endParaRPr>
        </a:p>
      </dgm:t>
    </dgm:pt>
    <dgm:pt modelId="{35884073-E5B6-43AF-BDCE-0A770C1E010D}">
      <dgm:prSet phldrT="[Text]"/>
      <dgm:spPr/>
      <dgm:t>
        <a:bodyPr/>
        <a:lstStyle/>
        <a:p>
          <a:r>
            <a:rPr lang="en-US">
              <a:latin typeface="Century Gothic" panose="020B0502020202020204" pitchFamily="34" charset="0"/>
            </a:rPr>
            <a:t>Membership Management</a:t>
          </a:r>
        </a:p>
      </dgm:t>
    </dgm:pt>
    <dgm:pt modelId="{BE653796-5E6F-448E-AC55-EA9C571D170A}" type="parTrans" cxnId="{4088C9E7-1B88-4CCF-BBFC-1AC6A07C1B28}">
      <dgm:prSet/>
      <dgm:spPr/>
      <dgm:t>
        <a:bodyPr/>
        <a:lstStyle/>
        <a:p>
          <a:endParaRPr lang="en-US">
            <a:latin typeface="Century Gothic" panose="020B0502020202020204" pitchFamily="34" charset="0"/>
          </a:endParaRPr>
        </a:p>
      </dgm:t>
    </dgm:pt>
    <dgm:pt modelId="{F6057EFF-C1B2-44C1-B1D1-24155F3D8AB1}" type="sibTrans" cxnId="{4088C9E7-1B88-4CCF-BBFC-1AC6A07C1B28}">
      <dgm:prSet/>
      <dgm:spPr/>
      <dgm:t>
        <a:bodyPr/>
        <a:lstStyle/>
        <a:p>
          <a:endParaRPr lang="en-US">
            <a:latin typeface="Century Gothic" panose="020B0502020202020204" pitchFamily="34" charset="0"/>
          </a:endParaRPr>
        </a:p>
      </dgm:t>
    </dgm:pt>
    <dgm:pt modelId="{582FDEE1-8053-4A36-B537-74989AE0B779}">
      <dgm:prSet phldrT="[Text]"/>
      <dgm:spPr/>
      <dgm:t>
        <a:bodyPr/>
        <a:lstStyle/>
        <a:p>
          <a:r>
            <a:rPr lang="en-US">
              <a:latin typeface="Century Gothic" panose="020B0502020202020204" pitchFamily="34" charset="0"/>
            </a:rPr>
            <a:t>Community Outreach &amp; Partner Supervisor</a:t>
          </a:r>
        </a:p>
      </dgm:t>
    </dgm:pt>
    <dgm:pt modelId="{4115CA56-0560-4914-8342-1880852DAAF3}" type="parTrans" cxnId="{94061DC0-946F-45AD-BDDA-C22F3E1C80C0}">
      <dgm:prSet/>
      <dgm:spPr/>
      <dgm:t>
        <a:bodyPr/>
        <a:lstStyle/>
        <a:p>
          <a:endParaRPr lang="en-US">
            <a:latin typeface="Century Gothic" panose="020B0502020202020204" pitchFamily="34" charset="0"/>
          </a:endParaRPr>
        </a:p>
      </dgm:t>
    </dgm:pt>
    <dgm:pt modelId="{6E4A9135-F88D-42FD-A58A-977A730C6239}" type="sibTrans" cxnId="{94061DC0-946F-45AD-BDDA-C22F3E1C80C0}">
      <dgm:prSet/>
      <dgm:spPr/>
      <dgm:t>
        <a:bodyPr/>
        <a:lstStyle/>
        <a:p>
          <a:endParaRPr lang="en-US">
            <a:latin typeface="Century Gothic" panose="020B0502020202020204" pitchFamily="34" charset="0"/>
          </a:endParaRPr>
        </a:p>
      </dgm:t>
    </dgm:pt>
    <dgm:pt modelId="{A2288D13-3697-419A-AD8C-FEC6166566DF}">
      <dgm:prSet phldrT="[Text]"/>
      <dgm:spPr/>
      <dgm:t>
        <a:bodyPr/>
        <a:lstStyle/>
        <a:p>
          <a:r>
            <a:rPr lang="en-US">
              <a:latin typeface="Century Gothic" panose="020B0502020202020204" pitchFamily="34" charset="0"/>
            </a:rPr>
            <a:t>Community Specialist</a:t>
          </a:r>
        </a:p>
      </dgm:t>
    </dgm:pt>
    <dgm:pt modelId="{D0303195-8ACC-4FA0-BB2B-8A017C927076}" type="parTrans" cxnId="{D7F6647B-913C-47AF-91F5-C0C381EB4EFF}">
      <dgm:prSet/>
      <dgm:spPr/>
      <dgm:t>
        <a:bodyPr/>
        <a:lstStyle/>
        <a:p>
          <a:endParaRPr lang="en-US">
            <a:latin typeface="Century Gothic" panose="020B0502020202020204" pitchFamily="34" charset="0"/>
          </a:endParaRPr>
        </a:p>
      </dgm:t>
    </dgm:pt>
    <dgm:pt modelId="{C86191CF-4EFB-4A86-9841-925C46019A29}" type="sibTrans" cxnId="{D7F6647B-913C-47AF-91F5-C0C381EB4EFF}">
      <dgm:prSet/>
      <dgm:spPr/>
      <dgm:t>
        <a:bodyPr/>
        <a:lstStyle/>
        <a:p>
          <a:endParaRPr lang="en-US">
            <a:latin typeface="Century Gothic" panose="020B0502020202020204" pitchFamily="34" charset="0"/>
          </a:endParaRPr>
        </a:p>
      </dgm:t>
    </dgm:pt>
    <dgm:pt modelId="{14A392A2-0178-4237-94F5-646AE3E13F71}">
      <dgm:prSet phldrT="[Text]"/>
      <dgm:spPr/>
      <dgm:t>
        <a:bodyPr/>
        <a:lstStyle/>
        <a:p>
          <a:r>
            <a:rPr lang="en-US">
              <a:latin typeface="Century Gothic" panose="020B0502020202020204" pitchFamily="34" charset="0"/>
            </a:rPr>
            <a:t>Partnership Specialist</a:t>
          </a:r>
        </a:p>
      </dgm:t>
    </dgm:pt>
    <dgm:pt modelId="{02381673-46D0-4AD7-8220-20FC463ED707}" type="parTrans" cxnId="{C9C37E3B-5F4D-46BD-A236-CDB194439528}">
      <dgm:prSet/>
      <dgm:spPr/>
      <dgm:t>
        <a:bodyPr/>
        <a:lstStyle/>
        <a:p>
          <a:endParaRPr lang="en-US">
            <a:latin typeface="Century Gothic" panose="020B0502020202020204" pitchFamily="34" charset="0"/>
          </a:endParaRPr>
        </a:p>
      </dgm:t>
    </dgm:pt>
    <dgm:pt modelId="{6A0AD7D1-829E-4B55-B974-F519470B447D}" type="sibTrans" cxnId="{C9C37E3B-5F4D-46BD-A236-CDB194439528}">
      <dgm:prSet/>
      <dgm:spPr/>
      <dgm:t>
        <a:bodyPr/>
        <a:lstStyle/>
        <a:p>
          <a:endParaRPr lang="en-US">
            <a:latin typeface="Century Gothic" panose="020B0502020202020204" pitchFamily="34" charset="0"/>
          </a:endParaRPr>
        </a:p>
      </dgm:t>
    </dgm:pt>
    <dgm:pt modelId="{6A31F349-923B-40FE-9E47-AD1FA8CA4AF9}">
      <dgm:prSet phldrT="[Text]"/>
      <dgm:spPr/>
      <dgm:t>
        <a:bodyPr/>
        <a:lstStyle/>
        <a:p>
          <a:r>
            <a:rPr lang="en-US">
              <a:latin typeface="Century Gothic" panose="020B0502020202020204" pitchFamily="34" charset="0"/>
            </a:rPr>
            <a:t>Human Resources Manager</a:t>
          </a:r>
        </a:p>
      </dgm:t>
    </dgm:pt>
    <dgm:pt modelId="{ED043E58-E62F-4948-989A-1AE06FE4404A}" type="parTrans" cxnId="{A318C983-7985-4863-B0BC-F09782321D0E}">
      <dgm:prSet/>
      <dgm:spPr/>
      <dgm:t>
        <a:bodyPr/>
        <a:lstStyle/>
        <a:p>
          <a:endParaRPr lang="en-US">
            <a:latin typeface="Century Gothic" panose="020B0502020202020204" pitchFamily="34" charset="0"/>
          </a:endParaRPr>
        </a:p>
      </dgm:t>
    </dgm:pt>
    <dgm:pt modelId="{B7DF7DA5-65EA-4965-BA3A-69061171DE1D}" type="sibTrans" cxnId="{A318C983-7985-4863-B0BC-F09782321D0E}">
      <dgm:prSet/>
      <dgm:spPr/>
      <dgm:t>
        <a:bodyPr/>
        <a:lstStyle/>
        <a:p>
          <a:endParaRPr lang="en-US">
            <a:latin typeface="Century Gothic" panose="020B0502020202020204" pitchFamily="34" charset="0"/>
          </a:endParaRPr>
        </a:p>
      </dgm:t>
    </dgm:pt>
    <dgm:pt modelId="{55AF12A3-0DC3-495B-A2B4-999DC8BE35BC}">
      <dgm:prSet phldrT="[Text]"/>
      <dgm:spPr/>
      <dgm:t>
        <a:bodyPr/>
        <a:lstStyle/>
        <a:p>
          <a:r>
            <a:rPr lang="en-US">
              <a:latin typeface="Century Gothic" panose="020B0502020202020204" pitchFamily="34" charset="0"/>
            </a:rPr>
            <a:t>Volunteer Manager</a:t>
          </a:r>
        </a:p>
      </dgm:t>
    </dgm:pt>
    <dgm:pt modelId="{CAB26A76-FE60-498D-AFF3-08D15CC40B31}" type="parTrans" cxnId="{032C7F38-88E7-4DF6-BED3-B279BD8884C5}">
      <dgm:prSet/>
      <dgm:spPr/>
      <dgm:t>
        <a:bodyPr/>
        <a:lstStyle/>
        <a:p>
          <a:endParaRPr lang="en-US">
            <a:latin typeface="Century Gothic" panose="020B0502020202020204" pitchFamily="34" charset="0"/>
          </a:endParaRPr>
        </a:p>
      </dgm:t>
    </dgm:pt>
    <dgm:pt modelId="{F7CC1D81-F382-48DA-A214-AD4C0D2F2265}" type="sibTrans" cxnId="{032C7F38-88E7-4DF6-BED3-B279BD8884C5}">
      <dgm:prSet/>
      <dgm:spPr/>
      <dgm:t>
        <a:bodyPr/>
        <a:lstStyle/>
        <a:p>
          <a:endParaRPr lang="en-US">
            <a:latin typeface="Century Gothic" panose="020B0502020202020204" pitchFamily="34" charset="0"/>
          </a:endParaRPr>
        </a:p>
      </dgm:t>
    </dgm:pt>
    <dgm:pt modelId="{187788F0-C981-4E6B-ABF9-8F2883FA162C}">
      <dgm:prSet phldrT="[Text]"/>
      <dgm:spPr/>
      <dgm:t>
        <a:bodyPr/>
        <a:lstStyle/>
        <a:p>
          <a:r>
            <a:rPr lang="en-US">
              <a:latin typeface="Century Gothic" panose="020B0502020202020204" pitchFamily="34" charset="0"/>
            </a:rPr>
            <a:t>Organizational Specialist</a:t>
          </a:r>
        </a:p>
      </dgm:t>
    </dgm:pt>
    <dgm:pt modelId="{A9560A93-7A2C-45D3-BD0F-3A1424731FE6}" type="parTrans" cxnId="{1393AEC8-4D1F-41F2-B757-E974EA43E97D}">
      <dgm:prSet/>
      <dgm:spPr/>
      <dgm:t>
        <a:bodyPr/>
        <a:lstStyle/>
        <a:p>
          <a:endParaRPr lang="en-US">
            <a:latin typeface="Century Gothic" panose="020B0502020202020204" pitchFamily="34" charset="0"/>
          </a:endParaRPr>
        </a:p>
      </dgm:t>
    </dgm:pt>
    <dgm:pt modelId="{CBD914FB-6267-434E-9B79-55CB485FA924}" type="sibTrans" cxnId="{1393AEC8-4D1F-41F2-B757-E974EA43E97D}">
      <dgm:prSet/>
      <dgm:spPr/>
      <dgm:t>
        <a:bodyPr/>
        <a:lstStyle/>
        <a:p>
          <a:endParaRPr lang="en-US">
            <a:latin typeface="Century Gothic" panose="020B0502020202020204" pitchFamily="34" charset="0"/>
          </a:endParaRPr>
        </a:p>
      </dgm:t>
    </dgm:pt>
    <dgm:pt modelId="{20A7A6ED-B458-421A-80DC-47EF21718BE4}" type="pres">
      <dgm:prSet presAssocID="{7EA956AE-91EF-44BC-9151-3E30F6BE3750}" presName="hierChild1" presStyleCnt="0">
        <dgm:presLayoutVars>
          <dgm:orgChart val="1"/>
          <dgm:chPref val="1"/>
          <dgm:dir/>
          <dgm:animOne val="branch"/>
          <dgm:animLvl val="lvl"/>
          <dgm:resizeHandles/>
        </dgm:presLayoutVars>
      </dgm:prSet>
      <dgm:spPr/>
    </dgm:pt>
    <dgm:pt modelId="{8DAA9F51-15AA-4228-B130-B1581A475523}" type="pres">
      <dgm:prSet presAssocID="{5CE4A803-4AAB-41C9-A92C-7AAC18AA47AE}" presName="hierRoot1" presStyleCnt="0">
        <dgm:presLayoutVars>
          <dgm:hierBranch val="init"/>
        </dgm:presLayoutVars>
      </dgm:prSet>
      <dgm:spPr/>
    </dgm:pt>
    <dgm:pt modelId="{5E5C901D-CDBD-4398-BA38-8E993FA8A22B}" type="pres">
      <dgm:prSet presAssocID="{5CE4A803-4AAB-41C9-A92C-7AAC18AA47AE}" presName="rootComposite1" presStyleCnt="0"/>
      <dgm:spPr/>
    </dgm:pt>
    <dgm:pt modelId="{B7BFA179-AD1D-4040-9B0C-EC9C158A7C69}" type="pres">
      <dgm:prSet presAssocID="{5CE4A803-4AAB-41C9-A92C-7AAC18AA47AE}" presName="rootText1" presStyleLbl="node0" presStyleIdx="0" presStyleCnt="1">
        <dgm:presLayoutVars>
          <dgm:chPref val="3"/>
        </dgm:presLayoutVars>
      </dgm:prSet>
      <dgm:spPr/>
    </dgm:pt>
    <dgm:pt modelId="{FBB4269E-CB3C-4323-988D-C3364AF9BE0F}" type="pres">
      <dgm:prSet presAssocID="{5CE4A803-4AAB-41C9-A92C-7AAC18AA47AE}" presName="rootConnector1" presStyleLbl="node1" presStyleIdx="0" presStyleCnt="0"/>
      <dgm:spPr/>
    </dgm:pt>
    <dgm:pt modelId="{56C10065-18BD-44A1-90D1-9319F6D7644F}" type="pres">
      <dgm:prSet presAssocID="{5CE4A803-4AAB-41C9-A92C-7AAC18AA47AE}" presName="hierChild2" presStyleCnt="0"/>
      <dgm:spPr/>
    </dgm:pt>
    <dgm:pt modelId="{EB6600F3-36DB-4BCE-890A-E9D09092133A}" type="pres">
      <dgm:prSet presAssocID="{7F3AC3C8-8BD0-4DF6-80D1-566D0437B536}" presName="Name37" presStyleLbl="parChTrans1D2" presStyleIdx="0" presStyleCnt="5"/>
      <dgm:spPr/>
    </dgm:pt>
    <dgm:pt modelId="{B5703CF7-D8F6-4E12-9A17-D45AE71826ED}" type="pres">
      <dgm:prSet presAssocID="{625D1A8D-746B-4265-A8E6-EDDF6CCD83DC}" presName="hierRoot2" presStyleCnt="0">
        <dgm:presLayoutVars>
          <dgm:hierBranch val="init"/>
        </dgm:presLayoutVars>
      </dgm:prSet>
      <dgm:spPr/>
    </dgm:pt>
    <dgm:pt modelId="{FBC8204B-396B-41FE-982D-F9A2F44CA673}" type="pres">
      <dgm:prSet presAssocID="{625D1A8D-746B-4265-A8E6-EDDF6CCD83DC}" presName="rootComposite" presStyleCnt="0"/>
      <dgm:spPr/>
    </dgm:pt>
    <dgm:pt modelId="{4CE54084-3D8F-4115-A4EA-44205248585D}" type="pres">
      <dgm:prSet presAssocID="{625D1A8D-746B-4265-A8E6-EDDF6CCD83DC}" presName="rootText" presStyleLbl="node2" presStyleIdx="0" presStyleCnt="4">
        <dgm:presLayoutVars>
          <dgm:chPref val="3"/>
        </dgm:presLayoutVars>
      </dgm:prSet>
      <dgm:spPr/>
    </dgm:pt>
    <dgm:pt modelId="{B7F33BF7-1DBE-4448-971C-9233A49147BF}" type="pres">
      <dgm:prSet presAssocID="{625D1A8D-746B-4265-A8E6-EDDF6CCD83DC}" presName="rootConnector" presStyleLbl="node2" presStyleIdx="0" presStyleCnt="4"/>
      <dgm:spPr/>
    </dgm:pt>
    <dgm:pt modelId="{7B42FA16-A79F-432D-907D-D06EBA560259}" type="pres">
      <dgm:prSet presAssocID="{625D1A8D-746B-4265-A8E6-EDDF6CCD83DC}" presName="hierChild4" presStyleCnt="0"/>
      <dgm:spPr/>
    </dgm:pt>
    <dgm:pt modelId="{87D30663-83D9-4A09-B971-C8346A5C9BFD}" type="pres">
      <dgm:prSet presAssocID="{B540689D-902F-4E6B-97D7-2FBC8D1D7D05}" presName="Name37" presStyleLbl="parChTrans1D3" presStyleIdx="0" presStyleCnt="10"/>
      <dgm:spPr/>
    </dgm:pt>
    <dgm:pt modelId="{295B0B42-75D5-471F-867C-790BFB9ACB20}" type="pres">
      <dgm:prSet presAssocID="{1A13B2B8-8C00-452E-BF11-EA52C085F6CA}" presName="hierRoot2" presStyleCnt="0">
        <dgm:presLayoutVars>
          <dgm:hierBranch val="init"/>
        </dgm:presLayoutVars>
      </dgm:prSet>
      <dgm:spPr/>
    </dgm:pt>
    <dgm:pt modelId="{03B4968E-A7DB-4BAD-B8C7-547D3A8AD87B}" type="pres">
      <dgm:prSet presAssocID="{1A13B2B8-8C00-452E-BF11-EA52C085F6CA}" presName="rootComposite" presStyleCnt="0"/>
      <dgm:spPr/>
    </dgm:pt>
    <dgm:pt modelId="{6F971A2A-5730-4728-BA35-9B22D817B291}" type="pres">
      <dgm:prSet presAssocID="{1A13B2B8-8C00-452E-BF11-EA52C085F6CA}" presName="rootText" presStyleLbl="node3" presStyleIdx="0" presStyleCnt="10">
        <dgm:presLayoutVars>
          <dgm:chPref val="3"/>
        </dgm:presLayoutVars>
      </dgm:prSet>
      <dgm:spPr/>
    </dgm:pt>
    <dgm:pt modelId="{71FAE2F0-0021-4394-9D1F-C327C8278EFA}" type="pres">
      <dgm:prSet presAssocID="{1A13B2B8-8C00-452E-BF11-EA52C085F6CA}" presName="rootConnector" presStyleLbl="node3" presStyleIdx="0" presStyleCnt="10"/>
      <dgm:spPr/>
    </dgm:pt>
    <dgm:pt modelId="{BBEB62E2-1AB2-4130-83EC-30638EB3C6B1}" type="pres">
      <dgm:prSet presAssocID="{1A13B2B8-8C00-452E-BF11-EA52C085F6CA}" presName="hierChild4" presStyleCnt="0"/>
      <dgm:spPr/>
    </dgm:pt>
    <dgm:pt modelId="{6D0554F3-5C5D-4982-BCEF-A0F4D921C3C3}" type="pres">
      <dgm:prSet presAssocID="{1A13B2B8-8C00-452E-BF11-EA52C085F6CA}" presName="hierChild5" presStyleCnt="0"/>
      <dgm:spPr/>
    </dgm:pt>
    <dgm:pt modelId="{64C29915-498E-4CCA-83C2-6100470DDB57}" type="pres">
      <dgm:prSet presAssocID="{625D1A8D-746B-4265-A8E6-EDDF6CCD83DC}" presName="hierChild5" presStyleCnt="0"/>
      <dgm:spPr/>
    </dgm:pt>
    <dgm:pt modelId="{FDB5CC6A-A992-494A-A628-C214D3BBD6DC}" type="pres">
      <dgm:prSet presAssocID="{5536A840-EB34-4DB3-B1D8-7E39CB0BF7DB}" presName="Name37" presStyleLbl="parChTrans1D2" presStyleIdx="1" presStyleCnt="5"/>
      <dgm:spPr/>
    </dgm:pt>
    <dgm:pt modelId="{B161D8A4-4E7D-4B99-99EC-8E86BBFCA3D2}" type="pres">
      <dgm:prSet presAssocID="{0C37F622-E6A7-47A5-9C9A-3848FB8E9625}" presName="hierRoot2" presStyleCnt="0">
        <dgm:presLayoutVars>
          <dgm:hierBranch val="init"/>
        </dgm:presLayoutVars>
      </dgm:prSet>
      <dgm:spPr/>
    </dgm:pt>
    <dgm:pt modelId="{96884F81-44C7-4B65-931A-F2C76955E76E}" type="pres">
      <dgm:prSet presAssocID="{0C37F622-E6A7-47A5-9C9A-3848FB8E9625}" presName="rootComposite" presStyleCnt="0"/>
      <dgm:spPr/>
    </dgm:pt>
    <dgm:pt modelId="{9B07D861-0778-4CA7-8EFE-994FAFB1DAB3}" type="pres">
      <dgm:prSet presAssocID="{0C37F622-E6A7-47A5-9C9A-3848FB8E9625}" presName="rootText" presStyleLbl="node2" presStyleIdx="1" presStyleCnt="4">
        <dgm:presLayoutVars>
          <dgm:chPref val="3"/>
        </dgm:presLayoutVars>
      </dgm:prSet>
      <dgm:spPr/>
    </dgm:pt>
    <dgm:pt modelId="{42315617-F87B-45E3-A42E-4147B47A1924}" type="pres">
      <dgm:prSet presAssocID="{0C37F622-E6A7-47A5-9C9A-3848FB8E9625}" presName="rootConnector" presStyleLbl="node2" presStyleIdx="1" presStyleCnt="4"/>
      <dgm:spPr/>
    </dgm:pt>
    <dgm:pt modelId="{EF09C31F-A858-494F-AC3B-19310B9F9222}" type="pres">
      <dgm:prSet presAssocID="{0C37F622-E6A7-47A5-9C9A-3848FB8E9625}" presName="hierChild4" presStyleCnt="0"/>
      <dgm:spPr/>
    </dgm:pt>
    <dgm:pt modelId="{1DF025D0-0291-4E38-94D0-1A308DDBC7BB}" type="pres">
      <dgm:prSet presAssocID="{48F6C02C-6297-404A-9C96-B66122E53D88}" presName="Name37" presStyleLbl="parChTrans1D3" presStyleIdx="1" presStyleCnt="10"/>
      <dgm:spPr/>
    </dgm:pt>
    <dgm:pt modelId="{1FBAD5C5-4EF7-41B5-8151-7176D0B77087}" type="pres">
      <dgm:prSet presAssocID="{B5DB7C80-AE12-44B9-BC4F-709C3EDB1088}" presName="hierRoot2" presStyleCnt="0">
        <dgm:presLayoutVars>
          <dgm:hierBranch val="init"/>
        </dgm:presLayoutVars>
      </dgm:prSet>
      <dgm:spPr/>
    </dgm:pt>
    <dgm:pt modelId="{05C56292-30D5-4EFE-8221-33703B06DF90}" type="pres">
      <dgm:prSet presAssocID="{B5DB7C80-AE12-44B9-BC4F-709C3EDB1088}" presName="rootComposite" presStyleCnt="0"/>
      <dgm:spPr/>
    </dgm:pt>
    <dgm:pt modelId="{8E31FC9E-5202-4FF1-A0C0-866E31E20685}" type="pres">
      <dgm:prSet presAssocID="{B5DB7C80-AE12-44B9-BC4F-709C3EDB1088}" presName="rootText" presStyleLbl="node3" presStyleIdx="1" presStyleCnt="10">
        <dgm:presLayoutVars>
          <dgm:chPref val="3"/>
        </dgm:presLayoutVars>
      </dgm:prSet>
      <dgm:spPr/>
    </dgm:pt>
    <dgm:pt modelId="{6C8411CF-35CC-4F99-8856-AC929B45FECE}" type="pres">
      <dgm:prSet presAssocID="{B5DB7C80-AE12-44B9-BC4F-709C3EDB1088}" presName="rootConnector" presStyleLbl="node3" presStyleIdx="1" presStyleCnt="10"/>
      <dgm:spPr/>
    </dgm:pt>
    <dgm:pt modelId="{3A08A5A0-2BA1-44B2-BF7E-69C12F264E72}" type="pres">
      <dgm:prSet presAssocID="{B5DB7C80-AE12-44B9-BC4F-709C3EDB1088}" presName="hierChild4" presStyleCnt="0"/>
      <dgm:spPr/>
    </dgm:pt>
    <dgm:pt modelId="{575B838B-DEBE-48B4-A7B9-5004A1B7D2F8}" type="pres">
      <dgm:prSet presAssocID="{B5DB7C80-AE12-44B9-BC4F-709C3EDB1088}" presName="hierChild5" presStyleCnt="0"/>
      <dgm:spPr/>
    </dgm:pt>
    <dgm:pt modelId="{FD5967DD-A569-4161-93DB-F7554054B22C}" type="pres">
      <dgm:prSet presAssocID="{306E3C30-6B29-47D0-BB3F-3522A488C2FE}" presName="Name37" presStyleLbl="parChTrans1D3" presStyleIdx="2" presStyleCnt="10"/>
      <dgm:spPr/>
    </dgm:pt>
    <dgm:pt modelId="{4DFC1137-1D44-405F-8C46-763D79D78BF1}" type="pres">
      <dgm:prSet presAssocID="{6724085C-2ED8-4DC1-A726-A5F54C481788}" presName="hierRoot2" presStyleCnt="0">
        <dgm:presLayoutVars>
          <dgm:hierBranch val="init"/>
        </dgm:presLayoutVars>
      </dgm:prSet>
      <dgm:spPr/>
    </dgm:pt>
    <dgm:pt modelId="{81124638-9F89-4EF5-BC32-8C1699F1FE47}" type="pres">
      <dgm:prSet presAssocID="{6724085C-2ED8-4DC1-A726-A5F54C481788}" presName="rootComposite" presStyleCnt="0"/>
      <dgm:spPr/>
    </dgm:pt>
    <dgm:pt modelId="{742542EB-9A38-4566-B51F-11FC21FD716F}" type="pres">
      <dgm:prSet presAssocID="{6724085C-2ED8-4DC1-A726-A5F54C481788}" presName="rootText" presStyleLbl="node3" presStyleIdx="2" presStyleCnt="10">
        <dgm:presLayoutVars>
          <dgm:chPref val="3"/>
        </dgm:presLayoutVars>
      </dgm:prSet>
      <dgm:spPr/>
    </dgm:pt>
    <dgm:pt modelId="{05A6F210-4BA3-4647-B71A-34935F839713}" type="pres">
      <dgm:prSet presAssocID="{6724085C-2ED8-4DC1-A726-A5F54C481788}" presName="rootConnector" presStyleLbl="node3" presStyleIdx="2" presStyleCnt="10"/>
      <dgm:spPr/>
    </dgm:pt>
    <dgm:pt modelId="{0D7562BA-B17C-4EA5-8F5E-69297347BA89}" type="pres">
      <dgm:prSet presAssocID="{6724085C-2ED8-4DC1-A726-A5F54C481788}" presName="hierChild4" presStyleCnt="0"/>
      <dgm:spPr/>
    </dgm:pt>
    <dgm:pt modelId="{CE655E95-E7B0-4CBB-AEDC-73B16C89FFF1}" type="pres">
      <dgm:prSet presAssocID="{6724085C-2ED8-4DC1-A726-A5F54C481788}" presName="hierChild5" presStyleCnt="0"/>
      <dgm:spPr/>
    </dgm:pt>
    <dgm:pt modelId="{07DF550F-5AC6-4309-A823-0E01F9B6AAF6}" type="pres">
      <dgm:prSet presAssocID="{A8B3478B-DF50-4667-B435-0DC3E0B7E90E}" presName="Name37" presStyleLbl="parChTrans1D3" presStyleIdx="3" presStyleCnt="10"/>
      <dgm:spPr/>
    </dgm:pt>
    <dgm:pt modelId="{5E40A495-20EF-4784-9E31-C423DA4F5AD1}" type="pres">
      <dgm:prSet presAssocID="{CA7EAD58-5627-4B36-BDC9-3F01441269DA}" presName="hierRoot2" presStyleCnt="0">
        <dgm:presLayoutVars>
          <dgm:hierBranch val="init"/>
        </dgm:presLayoutVars>
      </dgm:prSet>
      <dgm:spPr/>
    </dgm:pt>
    <dgm:pt modelId="{2DF7F923-DB68-481A-B828-5413445A78AD}" type="pres">
      <dgm:prSet presAssocID="{CA7EAD58-5627-4B36-BDC9-3F01441269DA}" presName="rootComposite" presStyleCnt="0"/>
      <dgm:spPr/>
    </dgm:pt>
    <dgm:pt modelId="{AD1016FE-E2F6-433F-8243-4EB6EBBE47B4}" type="pres">
      <dgm:prSet presAssocID="{CA7EAD58-5627-4B36-BDC9-3F01441269DA}" presName="rootText" presStyleLbl="node3" presStyleIdx="3" presStyleCnt="10">
        <dgm:presLayoutVars>
          <dgm:chPref val="3"/>
        </dgm:presLayoutVars>
      </dgm:prSet>
      <dgm:spPr/>
    </dgm:pt>
    <dgm:pt modelId="{A45B0310-022A-40F3-984B-FE70E056DD83}" type="pres">
      <dgm:prSet presAssocID="{CA7EAD58-5627-4B36-BDC9-3F01441269DA}" presName="rootConnector" presStyleLbl="node3" presStyleIdx="3" presStyleCnt="10"/>
      <dgm:spPr/>
    </dgm:pt>
    <dgm:pt modelId="{CF4BBA40-C1EA-4A55-8D59-11399FE0F948}" type="pres">
      <dgm:prSet presAssocID="{CA7EAD58-5627-4B36-BDC9-3F01441269DA}" presName="hierChild4" presStyleCnt="0"/>
      <dgm:spPr/>
    </dgm:pt>
    <dgm:pt modelId="{0540B38E-73C3-49A4-8D7C-73B415D1DC3D}" type="pres">
      <dgm:prSet presAssocID="{8EC6178F-0BBC-4692-915C-71FEF32DF51E}" presName="Name37" presStyleLbl="parChTrans1D4" presStyleIdx="0" presStyleCnt="1"/>
      <dgm:spPr/>
    </dgm:pt>
    <dgm:pt modelId="{6E0F3078-203A-4A03-9943-202133EF9E43}" type="pres">
      <dgm:prSet presAssocID="{7E569E2B-7826-49E8-BA3A-859C496EA33A}" presName="hierRoot2" presStyleCnt="0">
        <dgm:presLayoutVars>
          <dgm:hierBranch val="init"/>
        </dgm:presLayoutVars>
      </dgm:prSet>
      <dgm:spPr/>
    </dgm:pt>
    <dgm:pt modelId="{E13DF98A-8558-4F5F-A115-FA9F2B9D44AD}" type="pres">
      <dgm:prSet presAssocID="{7E569E2B-7826-49E8-BA3A-859C496EA33A}" presName="rootComposite" presStyleCnt="0"/>
      <dgm:spPr/>
    </dgm:pt>
    <dgm:pt modelId="{39EB486D-7C55-4F9D-8EDA-B514EE612A43}" type="pres">
      <dgm:prSet presAssocID="{7E569E2B-7826-49E8-BA3A-859C496EA33A}" presName="rootText" presStyleLbl="node4" presStyleIdx="0" presStyleCnt="1" custLinFactX="-46487" custLinFactNeighborX="-100000" custLinFactNeighborY="-6278">
        <dgm:presLayoutVars>
          <dgm:chPref val="3"/>
        </dgm:presLayoutVars>
      </dgm:prSet>
      <dgm:spPr/>
    </dgm:pt>
    <dgm:pt modelId="{3696D729-6BAD-4FCF-9A45-D22196ED27ED}" type="pres">
      <dgm:prSet presAssocID="{7E569E2B-7826-49E8-BA3A-859C496EA33A}" presName="rootConnector" presStyleLbl="node4" presStyleIdx="0" presStyleCnt="1"/>
      <dgm:spPr/>
    </dgm:pt>
    <dgm:pt modelId="{641C880A-7EED-499B-9B6A-2F990CE8E732}" type="pres">
      <dgm:prSet presAssocID="{7E569E2B-7826-49E8-BA3A-859C496EA33A}" presName="hierChild4" presStyleCnt="0"/>
      <dgm:spPr/>
    </dgm:pt>
    <dgm:pt modelId="{C6E712F7-8CAE-4B28-BEEF-F27070D2B290}" type="pres">
      <dgm:prSet presAssocID="{7E569E2B-7826-49E8-BA3A-859C496EA33A}" presName="hierChild5" presStyleCnt="0"/>
      <dgm:spPr/>
    </dgm:pt>
    <dgm:pt modelId="{DB63F722-05D5-4537-8506-FF84F2F97BEA}" type="pres">
      <dgm:prSet presAssocID="{CA7EAD58-5627-4B36-BDC9-3F01441269DA}" presName="hierChild5" presStyleCnt="0"/>
      <dgm:spPr/>
    </dgm:pt>
    <dgm:pt modelId="{4D5E167B-2CB6-4839-B571-4965C537758F}" type="pres">
      <dgm:prSet presAssocID="{0C37F622-E6A7-47A5-9C9A-3848FB8E9625}" presName="hierChild5" presStyleCnt="0"/>
      <dgm:spPr/>
    </dgm:pt>
    <dgm:pt modelId="{273A93AC-8538-4E45-8957-FD92B80386E1}" type="pres">
      <dgm:prSet presAssocID="{DA77B840-C1A4-4FFF-A466-CFDD43747795}" presName="Name37" presStyleLbl="parChTrans1D2" presStyleIdx="2" presStyleCnt="5"/>
      <dgm:spPr/>
    </dgm:pt>
    <dgm:pt modelId="{8C889390-32E2-4FAA-A5A4-3A75D813790C}" type="pres">
      <dgm:prSet presAssocID="{FAEA8FBD-556D-435B-8589-CDCA59A3C5E8}" presName="hierRoot2" presStyleCnt="0">
        <dgm:presLayoutVars>
          <dgm:hierBranch val="init"/>
        </dgm:presLayoutVars>
      </dgm:prSet>
      <dgm:spPr/>
    </dgm:pt>
    <dgm:pt modelId="{2A2347E5-E453-4B4A-BE28-B9903CE48513}" type="pres">
      <dgm:prSet presAssocID="{FAEA8FBD-556D-435B-8589-CDCA59A3C5E8}" presName="rootComposite" presStyleCnt="0"/>
      <dgm:spPr/>
    </dgm:pt>
    <dgm:pt modelId="{00CC4110-A757-420E-A17E-89427619D4CE}" type="pres">
      <dgm:prSet presAssocID="{FAEA8FBD-556D-435B-8589-CDCA59A3C5E8}" presName="rootText" presStyleLbl="node2" presStyleIdx="2" presStyleCnt="4">
        <dgm:presLayoutVars>
          <dgm:chPref val="3"/>
        </dgm:presLayoutVars>
      </dgm:prSet>
      <dgm:spPr/>
    </dgm:pt>
    <dgm:pt modelId="{1C27C479-B2F9-4C80-9D0B-6871BE457ECB}" type="pres">
      <dgm:prSet presAssocID="{FAEA8FBD-556D-435B-8589-CDCA59A3C5E8}" presName="rootConnector" presStyleLbl="node2" presStyleIdx="2" presStyleCnt="4"/>
      <dgm:spPr/>
    </dgm:pt>
    <dgm:pt modelId="{D58FE0ED-5493-4B01-940F-2E06D3F61431}" type="pres">
      <dgm:prSet presAssocID="{FAEA8FBD-556D-435B-8589-CDCA59A3C5E8}" presName="hierChild4" presStyleCnt="0"/>
      <dgm:spPr/>
    </dgm:pt>
    <dgm:pt modelId="{5F81EADC-7EB3-413F-B6E7-E3CCAAD9AA38}" type="pres">
      <dgm:prSet presAssocID="{BE653796-5E6F-448E-AC55-EA9C571D170A}" presName="Name37" presStyleLbl="parChTrans1D3" presStyleIdx="4" presStyleCnt="10"/>
      <dgm:spPr/>
    </dgm:pt>
    <dgm:pt modelId="{464F964F-3564-475C-B58F-7D90272D37DA}" type="pres">
      <dgm:prSet presAssocID="{35884073-E5B6-43AF-BDCE-0A770C1E010D}" presName="hierRoot2" presStyleCnt="0">
        <dgm:presLayoutVars>
          <dgm:hierBranch val="init"/>
        </dgm:presLayoutVars>
      </dgm:prSet>
      <dgm:spPr/>
    </dgm:pt>
    <dgm:pt modelId="{7DC26F93-FB26-4887-9B9C-0A3437B51CB5}" type="pres">
      <dgm:prSet presAssocID="{35884073-E5B6-43AF-BDCE-0A770C1E010D}" presName="rootComposite" presStyleCnt="0"/>
      <dgm:spPr/>
    </dgm:pt>
    <dgm:pt modelId="{B275BEBB-BAC7-43B0-9FBD-99F25930E6D5}" type="pres">
      <dgm:prSet presAssocID="{35884073-E5B6-43AF-BDCE-0A770C1E010D}" presName="rootText" presStyleLbl="node3" presStyleIdx="4" presStyleCnt="10">
        <dgm:presLayoutVars>
          <dgm:chPref val="3"/>
        </dgm:presLayoutVars>
      </dgm:prSet>
      <dgm:spPr/>
    </dgm:pt>
    <dgm:pt modelId="{F416EF44-7EA8-48AA-B63B-09F75772079E}" type="pres">
      <dgm:prSet presAssocID="{35884073-E5B6-43AF-BDCE-0A770C1E010D}" presName="rootConnector" presStyleLbl="node3" presStyleIdx="4" presStyleCnt="10"/>
      <dgm:spPr/>
    </dgm:pt>
    <dgm:pt modelId="{20A59D39-D19D-4383-9CE2-6C6DB450D011}" type="pres">
      <dgm:prSet presAssocID="{35884073-E5B6-43AF-BDCE-0A770C1E010D}" presName="hierChild4" presStyleCnt="0"/>
      <dgm:spPr/>
    </dgm:pt>
    <dgm:pt modelId="{62407842-8B15-40F6-9E92-4E05084C74D6}" type="pres">
      <dgm:prSet presAssocID="{35884073-E5B6-43AF-BDCE-0A770C1E010D}" presName="hierChild5" presStyleCnt="0"/>
      <dgm:spPr/>
    </dgm:pt>
    <dgm:pt modelId="{F728150D-DA8A-4726-A920-A93A100AB203}" type="pres">
      <dgm:prSet presAssocID="{4115CA56-0560-4914-8342-1880852DAAF3}" presName="Name37" presStyleLbl="parChTrans1D3" presStyleIdx="5" presStyleCnt="10"/>
      <dgm:spPr/>
    </dgm:pt>
    <dgm:pt modelId="{A47DC110-F1F3-4404-9C8F-4D32BE0ED13B}" type="pres">
      <dgm:prSet presAssocID="{582FDEE1-8053-4A36-B537-74989AE0B779}" presName="hierRoot2" presStyleCnt="0">
        <dgm:presLayoutVars>
          <dgm:hierBranch val="init"/>
        </dgm:presLayoutVars>
      </dgm:prSet>
      <dgm:spPr/>
    </dgm:pt>
    <dgm:pt modelId="{1F9589AC-D228-4C63-8298-F5BAF7A9D356}" type="pres">
      <dgm:prSet presAssocID="{582FDEE1-8053-4A36-B537-74989AE0B779}" presName="rootComposite" presStyleCnt="0"/>
      <dgm:spPr/>
    </dgm:pt>
    <dgm:pt modelId="{032EA625-FA42-4807-AF97-9E8BAFA7F5C9}" type="pres">
      <dgm:prSet presAssocID="{582FDEE1-8053-4A36-B537-74989AE0B779}" presName="rootText" presStyleLbl="node3" presStyleIdx="5" presStyleCnt="10">
        <dgm:presLayoutVars>
          <dgm:chPref val="3"/>
        </dgm:presLayoutVars>
      </dgm:prSet>
      <dgm:spPr/>
    </dgm:pt>
    <dgm:pt modelId="{EFA28660-E53C-4221-92A3-3377B09C8123}" type="pres">
      <dgm:prSet presAssocID="{582FDEE1-8053-4A36-B537-74989AE0B779}" presName="rootConnector" presStyleLbl="node3" presStyleIdx="5" presStyleCnt="10"/>
      <dgm:spPr/>
    </dgm:pt>
    <dgm:pt modelId="{F7C29DCF-EB46-4A9D-A804-ADCBB4388091}" type="pres">
      <dgm:prSet presAssocID="{582FDEE1-8053-4A36-B537-74989AE0B779}" presName="hierChild4" presStyleCnt="0"/>
      <dgm:spPr/>
    </dgm:pt>
    <dgm:pt modelId="{6800964C-ED2F-4329-9EB0-47DE0A5B7952}" type="pres">
      <dgm:prSet presAssocID="{582FDEE1-8053-4A36-B537-74989AE0B779}" presName="hierChild5" presStyleCnt="0"/>
      <dgm:spPr/>
    </dgm:pt>
    <dgm:pt modelId="{CA66953F-2377-4131-BD70-6C69BBEA0CC0}" type="pres">
      <dgm:prSet presAssocID="{D0303195-8ACC-4FA0-BB2B-8A017C927076}" presName="Name37" presStyleLbl="parChTrans1D3" presStyleIdx="6" presStyleCnt="10"/>
      <dgm:spPr/>
    </dgm:pt>
    <dgm:pt modelId="{C21B0DFC-0CF6-4DE7-AD03-01F625D7EDE7}" type="pres">
      <dgm:prSet presAssocID="{A2288D13-3697-419A-AD8C-FEC6166566DF}" presName="hierRoot2" presStyleCnt="0">
        <dgm:presLayoutVars>
          <dgm:hierBranch val="init"/>
        </dgm:presLayoutVars>
      </dgm:prSet>
      <dgm:spPr/>
    </dgm:pt>
    <dgm:pt modelId="{D80CB1FB-0768-4FEC-98F7-FB9ABC80683D}" type="pres">
      <dgm:prSet presAssocID="{A2288D13-3697-419A-AD8C-FEC6166566DF}" presName="rootComposite" presStyleCnt="0"/>
      <dgm:spPr/>
    </dgm:pt>
    <dgm:pt modelId="{5FA3A0D6-B509-4EA9-A1D2-F1CD1F300C26}" type="pres">
      <dgm:prSet presAssocID="{A2288D13-3697-419A-AD8C-FEC6166566DF}" presName="rootText" presStyleLbl="node3" presStyleIdx="6" presStyleCnt="10">
        <dgm:presLayoutVars>
          <dgm:chPref val="3"/>
        </dgm:presLayoutVars>
      </dgm:prSet>
      <dgm:spPr/>
    </dgm:pt>
    <dgm:pt modelId="{6B89169A-1DBD-4821-9572-B558E9B4A8ED}" type="pres">
      <dgm:prSet presAssocID="{A2288D13-3697-419A-AD8C-FEC6166566DF}" presName="rootConnector" presStyleLbl="node3" presStyleIdx="6" presStyleCnt="10"/>
      <dgm:spPr/>
    </dgm:pt>
    <dgm:pt modelId="{039A6BA2-DFDB-4589-B318-A2CD8DAF057F}" type="pres">
      <dgm:prSet presAssocID="{A2288D13-3697-419A-AD8C-FEC6166566DF}" presName="hierChild4" presStyleCnt="0"/>
      <dgm:spPr/>
    </dgm:pt>
    <dgm:pt modelId="{37A231BD-4040-494D-ADAF-8BE02E92DAE6}" type="pres">
      <dgm:prSet presAssocID="{A2288D13-3697-419A-AD8C-FEC6166566DF}" presName="hierChild5" presStyleCnt="0"/>
      <dgm:spPr/>
    </dgm:pt>
    <dgm:pt modelId="{1E717D78-FB7E-4905-A6EC-9E0DEDBBE025}" type="pres">
      <dgm:prSet presAssocID="{02381673-46D0-4AD7-8220-20FC463ED707}" presName="Name37" presStyleLbl="parChTrans1D3" presStyleIdx="7" presStyleCnt="10"/>
      <dgm:spPr/>
    </dgm:pt>
    <dgm:pt modelId="{41F3AB26-DBC6-4EBC-8C25-173BABBD955F}" type="pres">
      <dgm:prSet presAssocID="{14A392A2-0178-4237-94F5-646AE3E13F71}" presName="hierRoot2" presStyleCnt="0">
        <dgm:presLayoutVars>
          <dgm:hierBranch val="init"/>
        </dgm:presLayoutVars>
      </dgm:prSet>
      <dgm:spPr/>
    </dgm:pt>
    <dgm:pt modelId="{20A6935D-7A98-41E3-89CA-5BB2392EFDC1}" type="pres">
      <dgm:prSet presAssocID="{14A392A2-0178-4237-94F5-646AE3E13F71}" presName="rootComposite" presStyleCnt="0"/>
      <dgm:spPr/>
    </dgm:pt>
    <dgm:pt modelId="{DA5F9DD6-1797-4D6C-AB2E-ACBBBB3BC35F}" type="pres">
      <dgm:prSet presAssocID="{14A392A2-0178-4237-94F5-646AE3E13F71}" presName="rootText" presStyleLbl="node3" presStyleIdx="7" presStyleCnt="10">
        <dgm:presLayoutVars>
          <dgm:chPref val="3"/>
        </dgm:presLayoutVars>
      </dgm:prSet>
      <dgm:spPr/>
    </dgm:pt>
    <dgm:pt modelId="{43156F7B-5D0F-4AB7-B937-9108F25EB89E}" type="pres">
      <dgm:prSet presAssocID="{14A392A2-0178-4237-94F5-646AE3E13F71}" presName="rootConnector" presStyleLbl="node3" presStyleIdx="7" presStyleCnt="10"/>
      <dgm:spPr/>
    </dgm:pt>
    <dgm:pt modelId="{4C8747B4-B197-4095-9B28-08BE8833F633}" type="pres">
      <dgm:prSet presAssocID="{14A392A2-0178-4237-94F5-646AE3E13F71}" presName="hierChild4" presStyleCnt="0"/>
      <dgm:spPr/>
    </dgm:pt>
    <dgm:pt modelId="{EBF65D98-BBFF-437C-BD5A-5843DD05D8E2}" type="pres">
      <dgm:prSet presAssocID="{14A392A2-0178-4237-94F5-646AE3E13F71}" presName="hierChild5" presStyleCnt="0"/>
      <dgm:spPr/>
    </dgm:pt>
    <dgm:pt modelId="{B322041C-3CD1-429B-9116-A5EE0D39C409}" type="pres">
      <dgm:prSet presAssocID="{FAEA8FBD-556D-435B-8589-CDCA59A3C5E8}" presName="hierChild5" presStyleCnt="0"/>
      <dgm:spPr/>
    </dgm:pt>
    <dgm:pt modelId="{98869AC9-8E5C-4684-83F3-AA3FA016423B}" type="pres">
      <dgm:prSet presAssocID="{ED043E58-E62F-4948-989A-1AE06FE4404A}" presName="Name37" presStyleLbl="parChTrans1D2" presStyleIdx="3" presStyleCnt="5"/>
      <dgm:spPr/>
    </dgm:pt>
    <dgm:pt modelId="{8A1DC364-245B-4045-820F-4E13F11D4708}" type="pres">
      <dgm:prSet presAssocID="{6A31F349-923B-40FE-9E47-AD1FA8CA4AF9}" presName="hierRoot2" presStyleCnt="0">
        <dgm:presLayoutVars>
          <dgm:hierBranch val="init"/>
        </dgm:presLayoutVars>
      </dgm:prSet>
      <dgm:spPr/>
    </dgm:pt>
    <dgm:pt modelId="{57BB3687-6164-4C77-A67D-B270BE7B5E3E}" type="pres">
      <dgm:prSet presAssocID="{6A31F349-923B-40FE-9E47-AD1FA8CA4AF9}" presName="rootComposite" presStyleCnt="0"/>
      <dgm:spPr/>
    </dgm:pt>
    <dgm:pt modelId="{C33E73F3-DD25-41AA-88A4-DBA39860C103}" type="pres">
      <dgm:prSet presAssocID="{6A31F349-923B-40FE-9E47-AD1FA8CA4AF9}" presName="rootText" presStyleLbl="node2" presStyleIdx="3" presStyleCnt="4">
        <dgm:presLayoutVars>
          <dgm:chPref val="3"/>
        </dgm:presLayoutVars>
      </dgm:prSet>
      <dgm:spPr/>
    </dgm:pt>
    <dgm:pt modelId="{58C0F2BE-FE7C-4204-BF6A-419CC54FBB65}" type="pres">
      <dgm:prSet presAssocID="{6A31F349-923B-40FE-9E47-AD1FA8CA4AF9}" presName="rootConnector" presStyleLbl="node2" presStyleIdx="3" presStyleCnt="4"/>
      <dgm:spPr/>
    </dgm:pt>
    <dgm:pt modelId="{8BC00C3D-E75D-46FD-9D93-BBF29FE3C45F}" type="pres">
      <dgm:prSet presAssocID="{6A31F349-923B-40FE-9E47-AD1FA8CA4AF9}" presName="hierChild4" presStyleCnt="0"/>
      <dgm:spPr/>
    </dgm:pt>
    <dgm:pt modelId="{EE488519-2885-435A-9759-A4905FF90EF1}" type="pres">
      <dgm:prSet presAssocID="{CAB26A76-FE60-498D-AFF3-08D15CC40B31}" presName="Name37" presStyleLbl="parChTrans1D3" presStyleIdx="8" presStyleCnt="10"/>
      <dgm:spPr/>
    </dgm:pt>
    <dgm:pt modelId="{0CF1E52C-9012-4237-B5BD-15D947188120}" type="pres">
      <dgm:prSet presAssocID="{55AF12A3-0DC3-495B-A2B4-999DC8BE35BC}" presName="hierRoot2" presStyleCnt="0">
        <dgm:presLayoutVars>
          <dgm:hierBranch val="init"/>
        </dgm:presLayoutVars>
      </dgm:prSet>
      <dgm:spPr/>
    </dgm:pt>
    <dgm:pt modelId="{B8282FB5-F156-4B8F-A904-BA59782FF343}" type="pres">
      <dgm:prSet presAssocID="{55AF12A3-0DC3-495B-A2B4-999DC8BE35BC}" presName="rootComposite" presStyleCnt="0"/>
      <dgm:spPr/>
    </dgm:pt>
    <dgm:pt modelId="{E2059E34-67D4-4F43-875E-CF6278A49F75}" type="pres">
      <dgm:prSet presAssocID="{55AF12A3-0DC3-495B-A2B4-999DC8BE35BC}" presName="rootText" presStyleLbl="node3" presStyleIdx="8" presStyleCnt="10">
        <dgm:presLayoutVars>
          <dgm:chPref val="3"/>
        </dgm:presLayoutVars>
      </dgm:prSet>
      <dgm:spPr/>
    </dgm:pt>
    <dgm:pt modelId="{7D5BE254-C6C1-4D87-8226-504CD5494117}" type="pres">
      <dgm:prSet presAssocID="{55AF12A3-0DC3-495B-A2B4-999DC8BE35BC}" presName="rootConnector" presStyleLbl="node3" presStyleIdx="8" presStyleCnt="10"/>
      <dgm:spPr/>
    </dgm:pt>
    <dgm:pt modelId="{50D8F189-092B-414C-AA18-EC8BAB52A0F6}" type="pres">
      <dgm:prSet presAssocID="{55AF12A3-0DC3-495B-A2B4-999DC8BE35BC}" presName="hierChild4" presStyleCnt="0"/>
      <dgm:spPr/>
    </dgm:pt>
    <dgm:pt modelId="{21C39CBD-699D-44AA-988E-A1CA4C091921}" type="pres">
      <dgm:prSet presAssocID="{55AF12A3-0DC3-495B-A2B4-999DC8BE35BC}" presName="hierChild5" presStyleCnt="0"/>
      <dgm:spPr/>
    </dgm:pt>
    <dgm:pt modelId="{81A145C0-DB5C-48B2-89C6-B215295B2258}" type="pres">
      <dgm:prSet presAssocID="{A9560A93-7A2C-45D3-BD0F-3A1424731FE6}" presName="Name37" presStyleLbl="parChTrans1D3" presStyleIdx="9" presStyleCnt="10"/>
      <dgm:spPr/>
    </dgm:pt>
    <dgm:pt modelId="{CBE8C81B-417B-4545-8BA6-E84CE14AE7FF}" type="pres">
      <dgm:prSet presAssocID="{187788F0-C981-4E6B-ABF9-8F2883FA162C}" presName="hierRoot2" presStyleCnt="0">
        <dgm:presLayoutVars>
          <dgm:hierBranch val="init"/>
        </dgm:presLayoutVars>
      </dgm:prSet>
      <dgm:spPr/>
    </dgm:pt>
    <dgm:pt modelId="{9CE2B5E9-4807-4252-89CB-7C09AB2F682C}" type="pres">
      <dgm:prSet presAssocID="{187788F0-C981-4E6B-ABF9-8F2883FA162C}" presName="rootComposite" presStyleCnt="0"/>
      <dgm:spPr/>
    </dgm:pt>
    <dgm:pt modelId="{EEBBDEB3-61AF-4B88-A658-93992E0FF011}" type="pres">
      <dgm:prSet presAssocID="{187788F0-C981-4E6B-ABF9-8F2883FA162C}" presName="rootText" presStyleLbl="node3" presStyleIdx="9" presStyleCnt="10">
        <dgm:presLayoutVars>
          <dgm:chPref val="3"/>
        </dgm:presLayoutVars>
      </dgm:prSet>
      <dgm:spPr/>
    </dgm:pt>
    <dgm:pt modelId="{2A7C7598-ED01-4C42-9EF9-18377653AE56}" type="pres">
      <dgm:prSet presAssocID="{187788F0-C981-4E6B-ABF9-8F2883FA162C}" presName="rootConnector" presStyleLbl="node3" presStyleIdx="9" presStyleCnt="10"/>
      <dgm:spPr/>
    </dgm:pt>
    <dgm:pt modelId="{61F6C4B4-319A-4297-8D8F-B8E9E6BCEA55}" type="pres">
      <dgm:prSet presAssocID="{187788F0-C981-4E6B-ABF9-8F2883FA162C}" presName="hierChild4" presStyleCnt="0"/>
      <dgm:spPr/>
    </dgm:pt>
    <dgm:pt modelId="{C02AAF5B-226A-4959-8DA0-1FB94F7C1AB1}" type="pres">
      <dgm:prSet presAssocID="{187788F0-C981-4E6B-ABF9-8F2883FA162C}" presName="hierChild5" presStyleCnt="0"/>
      <dgm:spPr/>
    </dgm:pt>
    <dgm:pt modelId="{3B246E77-90FF-463D-BB9E-4C7E300978C2}" type="pres">
      <dgm:prSet presAssocID="{6A31F349-923B-40FE-9E47-AD1FA8CA4AF9}" presName="hierChild5" presStyleCnt="0"/>
      <dgm:spPr/>
    </dgm:pt>
    <dgm:pt modelId="{B8C8F18E-1440-4732-B619-F997CF9B547C}" type="pres">
      <dgm:prSet presAssocID="{5CE4A803-4AAB-41C9-A92C-7AAC18AA47AE}" presName="hierChild3" presStyleCnt="0"/>
      <dgm:spPr/>
    </dgm:pt>
    <dgm:pt modelId="{7F5D8C47-F5D1-434D-B20E-928E18ECB5FE}" type="pres">
      <dgm:prSet presAssocID="{F3D30A4F-C829-4FD5-8803-04F01AA1B3BF}" presName="Name111" presStyleLbl="parChTrans1D2" presStyleIdx="4" presStyleCnt="5"/>
      <dgm:spPr/>
    </dgm:pt>
    <dgm:pt modelId="{BBC06D82-BB3D-4E6D-9238-A0C8B45270AB}" type="pres">
      <dgm:prSet presAssocID="{A070A68A-59F7-4803-8586-70A820238BC4}" presName="hierRoot3" presStyleCnt="0">
        <dgm:presLayoutVars>
          <dgm:hierBranch val="init"/>
        </dgm:presLayoutVars>
      </dgm:prSet>
      <dgm:spPr/>
    </dgm:pt>
    <dgm:pt modelId="{AD08B7BA-D165-44DC-8B90-A31FD7774895}" type="pres">
      <dgm:prSet presAssocID="{A070A68A-59F7-4803-8586-70A820238BC4}" presName="rootComposite3" presStyleCnt="0"/>
      <dgm:spPr/>
    </dgm:pt>
    <dgm:pt modelId="{748CDA71-3B64-4CFB-9D7C-6D023DB5D418}" type="pres">
      <dgm:prSet presAssocID="{A070A68A-59F7-4803-8586-70A820238BC4}" presName="rootText3" presStyleLbl="asst1" presStyleIdx="0" presStyleCnt="1">
        <dgm:presLayoutVars>
          <dgm:chPref val="3"/>
        </dgm:presLayoutVars>
      </dgm:prSet>
      <dgm:spPr/>
    </dgm:pt>
    <dgm:pt modelId="{6F0941EF-35F6-4B64-B60B-3D280E4A7C94}" type="pres">
      <dgm:prSet presAssocID="{A070A68A-59F7-4803-8586-70A820238BC4}" presName="rootConnector3" presStyleLbl="asst1" presStyleIdx="0" presStyleCnt="1"/>
      <dgm:spPr/>
    </dgm:pt>
    <dgm:pt modelId="{134BB2C7-C76E-4F8F-8C68-B9C8ADEB9DFC}" type="pres">
      <dgm:prSet presAssocID="{A070A68A-59F7-4803-8586-70A820238BC4}" presName="hierChild6" presStyleCnt="0"/>
      <dgm:spPr/>
    </dgm:pt>
    <dgm:pt modelId="{07581C0B-40B9-4B75-8F2B-F1457F8B0B28}" type="pres">
      <dgm:prSet presAssocID="{A070A68A-59F7-4803-8586-70A820238BC4}" presName="hierChild7" presStyleCnt="0"/>
      <dgm:spPr/>
    </dgm:pt>
  </dgm:ptLst>
  <dgm:cxnLst>
    <dgm:cxn modelId="{CB990301-1973-47FF-8CBC-58609AFACFDE}" type="presOf" srcId="{306E3C30-6B29-47D0-BB3F-3522A488C2FE}" destId="{FD5967DD-A569-4161-93DB-F7554054B22C}" srcOrd="0" destOrd="0" presId="urn:microsoft.com/office/officeart/2005/8/layout/orgChart1"/>
    <dgm:cxn modelId="{3B0E920A-904E-4F84-BC34-A20F87DAD718}" type="presOf" srcId="{187788F0-C981-4E6B-ABF9-8F2883FA162C}" destId="{EEBBDEB3-61AF-4B88-A658-93992E0FF011}" srcOrd="0" destOrd="0" presId="urn:microsoft.com/office/officeart/2005/8/layout/orgChart1"/>
    <dgm:cxn modelId="{D056F70B-387B-487F-8F8F-5DDBD328432D}" type="presOf" srcId="{A070A68A-59F7-4803-8586-70A820238BC4}" destId="{6F0941EF-35F6-4B64-B60B-3D280E4A7C94}" srcOrd="1" destOrd="0" presId="urn:microsoft.com/office/officeart/2005/8/layout/orgChart1"/>
    <dgm:cxn modelId="{C122AB10-3995-4686-BC65-BDC97C0E1968}" type="presOf" srcId="{6A31F349-923B-40FE-9E47-AD1FA8CA4AF9}" destId="{58C0F2BE-FE7C-4204-BF6A-419CC54FBB65}" srcOrd="1" destOrd="0" presId="urn:microsoft.com/office/officeart/2005/8/layout/orgChart1"/>
    <dgm:cxn modelId="{91CC8116-B0CE-4CC3-8A69-2B27827A1921}" type="presOf" srcId="{A9560A93-7A2C-45D3-BD0F-3A1424731FE6}" destId="{81A145C0-DB5C-48B2-89C6-B215295B2258}" srcOrd="0" destOrd="0" presId="urn:microsoft.com/office/officeart/2005/8/layout/orgChart1"/>
    <dgm:cxn modelId="{8C616A17-B8A9-4483-94DC-4729C1408B0C}" type="presOf" srcId="{A070A68A-59F7-4803-8586-70A820238BC4}" destId="{748CDA71-3B64-4CFB-9D7C-6D023DB5D418}" srcOrd="0" destOrd="0" presId="urn:microsoft.com/office/officeart/2005/8/layout/orgChart1"/>
    <dgm:cxn modelId="{E319391A-7387-4CEF-AC3D-C1377E8B9BD6}" type="presOf" srcId="{7E569E2B-7826-49E8-BA3A-859C496EA33A}" destId="{39EB486D-7C55-4F9D-8EDA-B514EE612A43}" srcOrd="0" destOrd="0" presId="urn:microsoft.com/office/officeart/2005/8/layout/orgChart1"/>
    <dgm:cxn modelId="{01498B25-D1B5-46E7-8FC0-81B0F7236F9F}" srcId="{0C37F622-E6A7-47A5-9C9A-3848FB8E9625}" destId="{CA7EAD58-5627-4B36-BDC9-3F01441269DA}" srcOrd="2" destOrd="0" parTransId="{A8B3478B-DF50-4667-B435-0DC3E0B7E90E}" sibTransId="{DF3F2E2E-4DEE-47CC-BCD1-C5BE3A49306F}"/>
    <dgm:cxn modelId="{A9FBA927-9AF4-46DF-A7F4-F2A32E72D190}" srcId="{5CE4A803-4AAB-41C9-A92C-7AAC18AA47AE}" destId="{FAEA8FBD-556D-435B-8589-CDCA59A3C5E8}" srcOrd="3" destOrd="0" parTransId="{DA77B840-C1A4-4FFF-A466-CFDD43747795}" sibTransId="{59EF8280-DA3A-4D85-8A7F-34DB9B7487E0}"/>
    <dgm:cxn modelId="{39C8D22B-7E99-4511-9002-9114EC390766}" type="presOf" srcId="{582FDEE1-8053-4A36-B537-74989AE0B779}" destId="{032EA625-FA42-4807-AF97-9E8BAFA7F5C9}" srcOrd="0" destOrd="0" presId="urn:microsoft.com/office/officeart/2005/8/layout/orgChart1"/>
    <dgm:cxn modelId="{2F8B4D36-F39E-4F78-A791-A73C72D3741B}" type="presOf" srcId="{A8B3478B-DF50-4667-B435-0DC3E0B7E90E}" destId="{07DF550F-5AC6-4309-A823-0E01F9B6AAF6}" srcOrd="0" destOrd="0" presId="urn:microsoft.com/office/officeart/2005/8/layout/orgChart1"/>
    <dgm:cxn modelId="{032C7F38-88E7-4DF6-BED3-B279BD8884C5}" srcId="{6A31F349-923B-40FE-9E47-AD1FA8CA4AF9}" destId="{55AF12A3-0DC3-495B-A2B4-999DC8BE35BC}" srcOrd="0" destOrd="0" parTransId="{CAB26A76-FE60-498D-AFF3-08D15CC40B31}" sibTransId="{F7CC1D81-F382-48DA-A214-AD4C0D2F2265}"/>
    <dgm:cxn modelId="{EB4FCB3A-ACBA-4B70-BBB8-3C9ADF56C756}" type="presOf" srcId="{5536A840-EB34-4DB3-B1D8-7E39CB0BF7DB}" destId="{FDB5CC6A-A992-494A-A628-C214D3BBD6DC}" srcOrd="0" destOrd="0" presId="urn:microsoft.com/office/officeart/2005/8/layout/orgChart1"/>
    <dgm:cxn modelId="{C9C37E3B-5F4D-46BD-A236-CDB194439528}" srcId="{FAEA8FBD-556D-435B-8589-CDCA59A3C5E8}" destId="{14A392A2-0178-4237-94F5-646AE3E13F71}" srcOrd="3" destOrd="0" parTransId="{02381673-46D0-4AD7-8220-20FC463ED707}" sibTransId="{6A0AD7D1-829E-4B55-B974-F519470B447D}"/>
    <dgm:cxn modelId="{A0F5A53D-302E-4EDD-8289-2507717E0CBC}" type="presOf" srcId="{187788F0-C981-4E6B-ABF9-8F2883FA162C}" destId="{2A7C7598-ED01-4C42-9EF9-18377653AE56}" srcOrd="1" destOrd="0" presId="urn:microsoft.com/office/officeart/2005/8/layout/orgChart1"/>
    <dgm:cxn modelId="{7DFFA262-A6EF-4444-AE7E-A2CB3A50B591}" type="presOf" srcId="{A2288D13-3697-419A-AD8C-FEC6166566DF}" destId="{6B89169A-1DBD-4821-9572-B558E9B4A8ED}" srcOrd="1" destOrd="0" presId="urn:microsoft.com/office/officeart/2005/8/layout/orgChart1"/>
    <dgm:cxn modelId="{75D32F44-46E2-40D9-8E9C-1D4F53A77E08}" srcId="{5CE4A803-4AAB-41C9-A92C-7AAC18AA47AE}" destId="{0C37F622-E6A7-47A5-9C9A-3848FB8E9625}" srcOrd="2" destOrd="0" parTransId="{5536A840-EB34-4DB3-B1D8-7E39CB0BF7DB}" sibTransId="{75AEBA3F-CAF3-4890-9483-77E7378A3890}"/>
    <dgm:cxn modelId="{B80B1747-34D6-44C6-8688-88C84C7D9D72}" type="presOf" srcId="{6A31F349-923B-40FE-9E47-AD1FA8CA4AF9}" destId="{C33E73F3-DD25-41AA-88A4-DBA39860C103}" srcOrd="0" destOrd="0" presId="urn:microsoft.com/office/officeart/2005/8/layout/orgChart1"/>
    <dgm:cxn modelId="{13F78F69-7705-4348-A3CE-3F4F60C7031E}" type="presOf" srcId="{5CE4A803-4AAB-41C9-A92C-7AAC18AA47AE}" destId="{FBB4269E-CB3C-4323-988D-C3364AF9BE0F}" srcOrd="1" destOrd="0" presId="urn:microsoft.com/office/officeart/2005/8/layout/orgChart1"/>
    <dgm:cxn modelId="{B3599349-9120-4845-9844-C4EE97F35618}" type="presOf" srcId="{FAEA8FBD-556D-435B-8589-CDCA59A3C5E8}" destId="{1C27C479-B2F9-4C80-9D0B-6871BE457ECB}" srcOrd="1" destOrd="0" presId="urn:microsoft.com/office/officeart/2005/8/layout/orgChart1"/>
    <dgm:cxn modelId="{699DA86A-B9D9-4263-9485-A542AE7667D8}" type="presOf" srcId="{35884073-E5B6-43AF-BDCE-0A770C1E010D}" destId="{F416EF44-7EA8-48AA-B63B-09F75772079E}" srcOrd="1" destOrd="0" presId="urn:microsoft.com/office/officeart/2005/8/layout/orgChart1"/>
    <dgm:cxn modelId="{BE65096C-6308-4A79-9408-FE30B2BD86B4}" type="presOf" srcId="{FAEA8FBD-556D-435B-8589-CDCA59A3C5E8}" destId="{00CC4110-A757-420E-A17E-89427619D4CE}" srcOrd="0" destOrd="0" presId="urn:microsoft.com/office/officeart/2005/8/layout/orgChart1"/>
    <dgm:cxn modelId="{2FCF3B6D-62E9-4ABB-841B-6E6E2ADDF45A}" type="presOf" srcId="{625D1A8D-746B-4265-A8E6-EDDF6CCD83DC}" destId="{4CE54084-3D8F-4115-A4EA-44205248585D}" srcOrd="0" destOrd="0" presId="urn:microsoft.com/office/officeart/2005/8/layout/orgChart1"/>
    <dgm:cxn modelId="{F5655E71-2602-45FF-ADA6-79C7464BE255}" srcId="{0C37F622-E6A7-47A5-9C9A-3848FB8E9625}" destId="{B5DB7C80-AE12-44B9-BC4F-709C3EDB1088}" srcOrd="0" destOrd="0" parTransId="{48F6C02C-6297-404A-9C96-B66122E53D88}" sibTransId="{32BE0A0B-3860-4BAB-A5A6-F2BDED1D6486}"/>
    <dgm:cxn modelId="{A3BC7371-1E7E-4C51-A247-13712BF19264}" srcId="{625D1A8D-746B-4265-A8E6-EDDF6CCD83DC}" destId="{1A13B2B8-8C00-452E-BF11-EA52C085F6CA}" srcOrd="0" destOrd="0" parTransId="{B540689D-902F-4E6B-97D7-2FBC8D1D7D05}" sibTransId="{6CFC0DAC-9FA5-492A-93C2-ABFB53A1893B}"/>
    <dgm:cxn modelId="{F41EC974-9C80-4481-8DAE-FB20A9C9950B}" srcId="{5CE4A803-4AAB-41C9-A92C-7AAC18AA47AE}" destId="{625D1A8D-746B-4265-A8E6-EDDF6CCD83DC}" srcOrd="1" destOrd="0" parTransId="{7F3AC3C8-8BD0-4DF6-80D1-566D0437B536}" sibTransId="{158C0B0F-847B-4E65-949E-CCB0BD2EE219}"/>
    <dgm:cxn modelId="{A7AFDA54-A082-43FE-BF80-47AEB9E90EE4}" type="presOf" srcId="{02381673-46D0-4AD7-8220-20FC463ED707}" destId="{1E717D78-FB7E-4905-A6EC-9E0DEDBBE025}" srcOrd="0" destOrd="0" presId="urn:microsoft.com/office/officeart/2005/8/layout/orgChart1"/>
    <dgm:cxn modelId="{588CC176-0280-438C-8609-698CDC55F72E}" type="presOf" srcId="{35884073-E5B6-43AF-BDCE-0A770C1E010D}" destId="{B275BEBB-BAC7-43B0-9FBD-99F25930E6D5}" srcOrd="0" destOrd="0" presId="urn:microsoft.com/office/officeart/2005/8/layout/orgChart1"/>
    <dgm:cxn modelId="{50237579-FCF5-4E0E-8031-734BC2A11481}" srcId="{5CE4A803-4AAB-41C9-A92C-7AAC18AA47AE}" destId="{A070A68A-59F7-4803-8586-70A820238BC4}" srcOrd="0" destOrd="0" parTransId="{F3D30A4F-C829-4FD5-8803-04F01AA1B3BF}" sibTransId="{81275F96-61AC-45E7-B182-520B888E2855}"/>
    <dgm:cxn modelId="{F2B1CA5A-9F0E-4546-A445-C1DE522B614D}" type="presOf" srcId="{7EA956AE-91EF-44BC-9151-3E30F6BE3750}" destId="{20A7A6ED-B458-421A-80DC-47EF21718BE4}" srcOrd="0" destOrd="0" presId="urn:microsoft.com/office/officeart/2005/8/layout/orgChart1"/>
    <dgm:cxn modelId="{502B227B-4D0B-4D2D-B40A-2B07DF91CA3D}" type="presOf" srcId="{4115CA56-0560-4914-8342-1880852DAAF3}" destId="{F728150D-DA8A-4726-A920-A93A100AB203}" srcOrd="0" destOrd="0" presId="urn:microsoft.com/office/officeart/2005/8/layout/orgChart1"/>
    <dgm:cxn modelId="{D7F6647B-913C-47AF-91F5-C0C381EB4EFF}" srcId="{FAEA8FBD-556D-435B-8589-CDCA59A3C5E8}" destId="{A2288D13-3697-419A-AD8C-FEC6166566DF}" srcOrd="2" destOrd="0" parTransId="{D0303195-8ACC-4FA0-BB2B-8A017C927076}" sibTransId="{C86191CF-4EFB-4A86-9841-925C46019A29}"/>
    <dgm:cxn modelId="{11FB4F7B-8AB2-4F6B-B8FF-B0B53459246F}" type="presOf" srcId="{6724085C-2ED8-4DC1-A726-A5F54C481788}" destId="{05A6F210-4BA3-4647-B71A-34935F839713}" srcOrd="1" destOrd="0" presId="urn:microsoft.com/office/officeart/2005/8/layout/orgChart1"/>
    <dgm:cxn modelId="{D453B17C-B28E-476F-9CD8-0FB05D3559D7}" type="presOf" srcId="{14A392A2-0178-4237-94F5-646AE3E13F71}" destId="{DA5F9DD6-1797-4D6C-AB2E-ACBBBB3BC35F}" srcOrd="0" destOrd="0" presId="urn:microsoft.com/office/officeart/2005/8/layout/orgChart1"/>
    <dgm:cxn modelId="{A318C983-7985-4863-B0BC-F09782321D0E}" srcId="{5CE4A803-4AAB-41C9-A92C-7AAC18AA47AE}" destId="{6A31F349-923B-40FE-9E47-AD1FA8CA4AF9}" srcOrd="4" destOrd="0" parTransId="{ED043E58-E62F-4948-989A-1AE06FE4404A}" sibTransId="{B7DF7DA5-65EA-4965-BA3A-69061171DE1D}"/>
    <dgm:cxn modelId="{51E5CB83-C7BC-4DF4-BB7F-7338658B4BD0}" type="presOf" srcId="{B5DB7C80-AE12-44B9-BC4F-709C3EDB1088}" destId="{8E31FC9E-5202-4FF1-A0C0-866E31E20685}" srcOrd="0" destOrd="0" presId="urn:microsoft.com/office/officeart/2005/8/layout/orgChart1"/>
    <dgm:cxn modelId="{98AAA987-2433-4B39-B9B6-89F36A3A3A37}" type="presOf" srcId="{7E569E2B-7826-49E8-BA3A-859C496EA33A}" destId="{3696D729-6BAD-4FCF-9A45-D22196ED27ED}" srcOrd="1" destOrd="0" presId="urn:microsoft.com/office/officeart/2005/8/layout/orgChart1"/>
    <dgm:cxn modelId="{9FA2808A-DA73-4D02-B751-D087FDF0C640}" type="presOf" srcId="{F3D30A4F-C829-4FD5-8803-04F01AA1B3BF}" destId="{7F5D8C47-F5D1-434D-B20E-928E18ECB5FE}" srcOrd="0" destOrd="0" presId="urn:microsoft.com/office/officeart/2005/8/layout/orgChart1"/>
    <dgm:cxn modelId="{7B57458C-73F3-4C3B-896C-CEE408BF8607}" srcId="{CA7EAD58-5627-4B36-BDC9-3F01441269DA}" destId="{7E569E2B-7826-49E8-BA3A-859C496EA33A}" srcOrd="0" destOrd="0" parTransId="{8EC6178F-0BBC-4692-915C-71FEF32DF51E}" sibTransId="{4D607A4E-DED3-41C3-9EF0-60CDEE56BCA6}"/>
    <dgm:cxn modelId="{43CA4C8F-3880-4DBA-A02E-BD5B2BFA40E1}" type="presOf" srcId="{55AF12A3-0DC3-495B-A2B4-999DC8BE35BC}" destId="{E2059E34-67D4-4F43-875E-CF6278A49F75}" srcOrd="0" destOrd="0" presId="urn:microsoft.com/office/officeart/2005/8/layout/orgChart1"/>
    <dgm:cxn modelId="{6B16F397-5DCE-4354-B414-C84EC23C2BF9}" type="presOf" srcId="{48F6C02C-6297-404A-9C96-B66122E53D88}" destId="{1DF025D0-0291-4E38-94D0-1A308DDBC7BB}" srcOrd="0" destOrd="0" presId="urn:microsoft.com/office/officeart/2005/8/layout/orgChart1"/>
    <dgm:cxn modelId="{638D80A3-C637-4C9C-9BEE-9D50454104B7}" type="presOf" srcId="{CAB26A76-FE60-498D-AFF3-08D15CC40B31}" destId="{EE488519-2885-435A-9759-A4905FF90EF1}" srcOrd="0" destOrd="0" presId="urn:microsoft.com/office/officeart/2005/8/layout/orgChart1"/>
    <dgm:cxn modelId="{2362B7A5-AD02-40B0-A3FA-9720AD06FD95}" type="presOf" srcId="{CA7EAD58-5627-4B36-BDC9-3F01441269DA}" destId="{A45B0310-022A-40F3-984B-FE70E056DD83}" srcOrd="1" destOrd="0" presId="urn:microsoft.com/office/officeart/2005/8/layout/orgChart1"/>
    <dgm:cxn modelId="{3E73CBA5-08EB-4F15-AE77-FD16E8F15B64}" type="presOf" srcId="{D0303195-8ACC-4FA0-BB2B-8A017C927076}" destId="{CA66953F-2377-4131-BD70-6C69BBEA0CC0}" srcOrd="0" destOrd="0" presId="urn:microsoft.com/office/officeart/2005/8/layout/orgChart1"/>
    <dgm:cxn modelId="{5B3426AC-677C-47EA-A364-80FFE8D82DDF}" type="presOf" srcId="{BE653796-5E6F-448E-AC55-EA9C571D170A}" destId="{5F81EADC-7EB3-413F-B6E7-E3CCAAD9AA38}" srcOrd="0" destOrd="0" presId="urn:microsoft.com/office/officeart/2005/8/layout/orgChart1"/>
    <dgm:cxn modelId="{7E5391AC-F539-4EB2-8857-163C81DA31BB}" type="presOf" srcId="{B5DB7C80-AE12-44B9-BC4F-709C3EDB1088}" destId="{6C8411CF-35CC-4F99-8856-AC929B45FECE}" srcOrd="1" destOrd="0" presId="urn:microsoft.com/office/officeart/2005/8/layout/orgChart1"/>
    <dgm:cxn modelId="{B2BA89AE-92F9-4EEB-8261-8449B57270B8}" type="presOf" srcId="{582FDEE1-8053-4A36-B537-74989AE0B779}" destId="{EFA28660-E53C-4221-92A3-3377B09C8123}" srcOrd="1" destOrd="0" presId="urn:microsoft.com/office/officeart/2005/8/layout/orgChart1"/>
    <dgm:cxn modelId="{1182B3B5-AFF6-40E3-B7FB-7D0F8FD50F4F}" type="presOf" srcId="{0C37F622-E6A7-47A5-9C9A-3848FB8E9625}" destId="{42315617-F87B-45E3-A42E-4147B47A1924}" srcOrd="1" destOrd="0" presId="urn:microsoft.com/office/officeart/2005/8/layout/orgChart1"/>
    <dgm:cxn modelId="{D446E4B6-80BB-4A13-9FBB-4446210084CD}" type="presOf" srcId="{A2288D13-3697-419A-AD8C-FEC6166566DF}" destId="{5FA3A0D6-B509-4EA9-A1D2-F1CD1F300C26}" srcOrd="0" destOrd="0" presId="urn:microsoft.com/office/officeart/2005/8/layout/orgChart1"/>
    <dgm:cxn modelId="{B98B90B7-760E-4B28-90F0-8900CA544734}" type="presOf" srcId="{1A13B2B8-8C00-452E-BF11-EA52C085F6CA}" destId="{71FAE2F0-0021-4394-9D1F-C327C8278EFA}" srcOrd="1" destOrd="0" presId="urn:microsoft.com/office/officeart/2005/8/layout/orgChart1"/>
    <dgm:cxn modelId="{94061DC0-946F-45AD-BDDA-C22F3E1C80C0}" srcId="{FAEA8FBD-556D-435B-8589-CDCA59A3C5E8}" destId="{582FDEE1-8053-4A36-B537-74989AE0B779}" srcOrd="1" destOrd="0" parTransId="{4115CA56-0560-4914-8342-1880852DAAF3}" sibTransId="{6E4A9135-F88D-42FD-A58A-977A730C6239}"/>
    <dgm:cxn modelId="{AB9531C1-4D96-498D-896F-C9D616E46745}" srcId="{0C37F622-E6A7-47A5-9C9A-3848FB8E9625}" destId="{6724085C-2ED8-4DC1-A726-A5F54C481788}" srcOrd="1" destOrd="0" parTransId="{306E3C30-6B29-47D0-BB3F-3522A488C2FE}" sibTransId="{A3DB2296-5DB9-48DF-B511-47CF01E252C6}"/>
    <dgm:cxn modelId="{B784CFC5-3E8A-4BB1-8FCB-D03B33B3E988}" type="presOf" srcId="{B540689D-902F-4E6B-97D7-2FBC8D1D7D05}" destId="{87D30663-83D9-4A09-B971-C8346A5C9BFD}" srcOrd="0" destOrd="0" presId="urn:microsoft.com/office/officeart/2005/8/layout/orgChart1"/>
    <dgm:cxn modelId="{4F7D18C6-F16A-4A63-8EA5-61C75CB376D1}" type="presOf" srcId="{5CE4A803-4AAB-41C9-A92C-7AAC18AA47AE}" destId="{B7BFA179-AD1D-4040-9B0C-EC9C158A7C69}" srcOrd="0" destOrd="0" presId="urn:microsoft.com/office/officeart/2005/8/layout/orgChart1"/>
    <dgm:cxn modelId="{B609D0C7-A6A5-4945-B23A-E372CF1D1C0C}" type="presOf" srcId="{55AF12A3-0DC3-495B-A2B4-999DC8BE35BC}" destId="{7D5BE254-C6C1-4D87-8226-504CD5494117}" srcOrd="1" destOrd="0" presId="urn:microsoft.com/office/officeart/2005/8/layout/orgChart1"/>
    <dgm:cxn modelId="{1393AEC8-4D1F-41F2-B757-E974EA43E97D}" srcId="{6A31F349-923B-40FE-9E47-AD1FA8CA4AF9}" destId="{187788F0-C981-4E6B-ABF9-8F2883FA162C}" srcOrd="1" destOrd="0" parTransId="{A9560A93-7A2C-45D3-BD0F-3A1424731FE6}" sibTransId="{CBD914FB-6267-434E-9B79-55CB485FA924}"/>
    <dgm:cxn modelId="{899AE2D6-7C00-455D-9136-05AD96B76A8B}" type="presOf" srcId="{0C37F622-E6A7-47A5-9C9A-3848FB8E9625}" destId="{9B07D861-0778-4CA7-8EFE-994FAFB1DAB3}" srcOrd="0" destOrd="0" presId="urn:microsoft.com/office/officeart/2005/8/layout/orgChart1"/>
    <dgm:cxn modelId="{09E4EBDB-D96E-4310-8442-19142B1EE537}" type="presOf" srcId="{14A392A2-0178-4237-94F5-646AE3E13F71}" destId="{43156F7B-5D0F-4AB7-B937-9108F25EB89E}" srcOrd="1" destOrd="0" presId="urn:microsoft.com/office/officeart/2005/8/layout/orgChart1"/>
    <dgm:cxn modelId="{ACAAA7DC-41EB-41F1-B1C2-FAC678FBD23F}" srcId="{7EA956AE-91EF-44BC-9151-3E30F6BE3750}" destId="{5CE4A803-4AAB-41C9-A92C-7AAC18AA47AE}" srcOrd="0" destOrd="0" parTransId="{01AECEF7-9779-4AB5-86F2-F3CB2549B0A9}" sibTransId="{484547E1-2DD0-4F49-A641-E429EA3A32E5}"/>
    <dgm:cxn modelId="{4A12C2E0-7CAF-4374-8B59-2FD4C796C014}" type="presOf" srcId="{DA77B840-C1A4-4FFF-A466-CFDD43747795}" destId="{273A93AC-8538-4E45-8957-FD92B80386E1}" srcOrd="0" destOrd="0" presId="urn:microsoft.com/office/officeart/2005/8/layout/orgChart1"/>
    <dgm:cxn modelId="{5857AAE1-9906-4AD3-B106-D49BE4F5B686}" type="presOf" srcId="{625D1A8D-746B-4265-A8E6-EDDF6CCD83DC}" destId="{B7F33BF7-1DBE-4448-971C-9233A49147BF}" srcOrd="1" destOrd="0" presId="urn:microsoft.com/office/officeart/2005/8/layout/orgChart1"/>
    <dgm:cxn modelId="{4088C9E7-1B88-4CCF-BBFC-1AC6A07C1B28}" srcId="{FAEA8FBD-556D-435B-8589-CDCA59A3C5E8}" destId="{35884073-E5B6-43AF-BDCE-0A770C1E010D}" srcOrd="0" destOrd="0" parTransId="{BE653796-5E6F-448E-AC55-EA9C571D170A}" sibTransId="{F6057EFF-C1B2-44C1-B1D1-24155F3D8AB1}"/>
    <dgm:cxn modelId="{CB8A1EE8-351F-42F0-AA8A-74A4A1990E81}" type="presOf" srcId="{1A13B2B8-8C00-452E-BF11-EA52C085F6CA}" destId="{6F971A2A-5730-4728-BA35-9B22D817B291}" srcOrd="0" destOrd="0" presId="urn:microsoft.com/office/officeart/2005/8/layout/orgChart1"/>
    <dgm:cxn modelId="{1E7D62E9-5DFA-44CF-BC8B-719C40871636}" type="presOf" srcId="{CA7EAD58-5627-4B36-BDC9-3F01441269DA}" destId="{AD1016FE-E2F6-433F-8243-4EB6EBBE47B4}" srcOrd="0" destOrd="0" presId="urn:microsoft.com/office/officeart/2005/8/layout/orgChart1"/>
    <dgm:cxn modelId="{22DE02EA-5726-4438-A324-8153F397C0F1}" type="presOf" srcId="{8EC6178F-0BBC-4692-915C-71FEF32DF51E}" destId="{0540B38E-73C3-49A4-8D7C-73B415D1DC3D}" srcOrd="0" destOrd="0" presId="urn:microsoft.com/office/officeart/2005/8/layout/orgChart1"/>
    <dgm:cxn modelId="{6A1E41EB-4614-4A9A-BA5E-4725D3CB128F}" type="presOf" srcId="{7F3AC3C8-8BD0-4DF6-80D1-566D0437B536}" destId="{EB6600F3-36DB-4BCE-890A-E9D09092133A}" srcOrd="0" destOrd="0" presId="urn:microsoft.com/office/officeart/2005/8/layout/orgChart1"/>
    <dgm:cxn modelId="{C8239AEF-C927-4BD4-A9CC-914E05447BA4}" type="presOf" srcId="{6724085C-2ED8-4DC1-A726-A5F54C481788}" destId="{742542EB-9A38-4566-B51F-11FC21FD716F}" srcOrd="0" destOrd="0" presId="urn:microsoft.com/office/officeart/2005/8/layout/orgChart1"/>
    <dgm:cxn modelId="{25CA68F7-34D0-4B84-BA43-5EA0E5B59B57}" type="presOf" srcId="{ED043E58-E62F-4948-989A-1AE06FE4404A}" destId="{98869AC9-8E5C-4684-83F3-AA3FA016423B}" srcOrd="0" destOrd="0" presId="urn:microsoft.com/office/officeart/2005/8/layout/orgChart1"/>
    <dgm:cxn modelId="{9FC0C3EA-EB02-4BD6-9AD2-97D16C17D300}" type="presParOf" srcId="{20A7A6ED-B458-421A-80DC-47EF21718BE4}" destId="{8DAA9F51-15AA-4228-B130-B1581A475523}" srcOrd="0" destOrd="0" presId="urn:microsoft.com/office/officeart/2005/8/layout/orgChart1"/>
    <dgm:cxn modelId="{7B9B3390-2A55-46C6-BD3B-590BDC5D9854}" type="presParOf" srcId="{8DAA9F51-15AA-4228-B130-B1581A475523}" destId="{5E5C901D-CDBD-4398-BA38-8E993FA8A22B}" srcOrd="0" destOrd="0" presId="urn:microsoft.com/office/officeart/2005/8/layout/orgChart1"/>
    <dgm:cxn modelId="{58FE2439-33F5-49A1-8ADC-B1686028AA44}" type="presParOf" srcId="{5E5C901D-CDBD-4398-BA38-8E993FA8A22B}" destId="{B7BFA179-AD1D-4040-9B0C-EC9C158A7C69}" srcOrd="0" destOrd="0" presId="urn:microsoft.com/office/officeart/2005/8/layout/orgChart1"/>
    <dgm:cxn modelId="{949D91C0-31ED-4A2C-AED3-599A3411F567}" type="presParOf" srcId="{5E5C901D-CDBD-4398-BA38-8E993FA8A22B}" destId="{FBB4269E-CB3C-4323-988D-C3364AF9BE0F}" srcOrd="1" destOrd="0" presId="urn:microsoft.com/office/officeart/2005/8/layout/orgChart1"/>
    <dgm:cxn modelId="{86DE2AC1-F3D4-4295-A1ED-78CACC72915C}" type="presParOf" srcId="{8DAA9F51-15AA-4228-B130-B1581A475523}" destId="{56C10065-18BD-44A1-90D1-9319F6D7644F}" srcOrd="1" destOrd="0" presId="urn:microsoft.com/office/officeart/2005/8/layout/orgChart1"/>
    <dgm:cxn modelId="{3B753EE8-7941-451E-B070-4CDEAFF140CF}" type="presParOf" srcId="{56C10065-18BD-44A1-90D1-9319F6D7644F}" destId="{EB6600F3-36DB-4BCE-890A-E9D09092133A}" srcOrd="0" destOrd="0" presId="urn:microsoft.com/office/officeart/2005/8/layout/orgChart1"/>
    <dgm:cxn modelId="{08D146E2-68B4-4E09-BAE5-3428DC7DFFB8}" type="presParOf" srcId="{56C10065-18BD-44A1-90D1-9319F6D7644F}" destId="{B5703CF7-D8F6-4E12-9A17-D45AE71826ED}" srcOrd="1" destOrd="0" presId="urn:microsoft.com/office/officeart/2005/8/layout/orgChart1"/>
    <dgm:cxn modelId="{D011DC6D-4EFF-4BB3-BE32-A83CA4B1183F}" type="presParOf" srcId="{B5703CF7-D8F6-4E12-9A17-D45AE71826ED}" destId="{FBC8204B-396B-41FE-982D-F9A2F44CA673}" srcOrd="0" destOrd="0" presId="urn:microsoft.com/office/officeart/2005/8/layout/orgChart1"/>
    <dgm:cxn modelId="{CFB2D6FB-33EE-450F-9E91-0E0FA27542CE}" type="presParOf" srcId="{FBC8204B-396B-41FE-982D-F9A2F44CA673}" destId="{4CE54084-3D8F-4115-A4EA-44205248585D}" srcOrd="0" destOrd="0" presId="urn:microsoft.com/office/officeart/2005/8/layout/orgChart1"/>
    <dgm:cxn modelId="{A6BDA5E4-64E7-4C0B-8952-3BF7723C40CE}" type="presParOf" srcId="{FBC8204B-396B-41FE-982D-F9A2F44CA673}" destId="{B7F33BF7-1DBE-4448-971C-9233A49147BF}" srcOrd="1" destOrd="0" presId="urn:microsoft.com/office/officeart/2005/8/layout/orgChart1"/>
    <dgm:cxn modelId="{E213174F-D455-44CB-B123-9045B979F153}" type="presParOf" srcId="{B5703CF7-D8F6-4E12-9A17-D45AE71826ED}" destId="{7B42FA16-A79F-432D-907D-D06EBA560259}" srcOrd="1" destOrd="0" presId="urn:microsoft.com/office/officeart/2005/8/layout/orgChart1"/>
    <dgm:cxn modelId="{A968517D-6818-4D02-9759-0D755C156438}" type="presParOf" srcId="{7B42FA16-A79F-432D-907D-D06EBA560259}" destId="{87D30663-83D9-4A09-B971-C8346A5C9BFD}" srcOrd="0" destOrd="0" presId="urn:microsoft.com/office/officeart/2005/8/layout/orgChart1"/>
    <dgm:cxn modelId="{13F81F2A-3BFA-4D85-B69A-CAB32C8E1C98}" type="presParOf" srcId="{7B42FA16-A79F-432D-907D-D06EBA560259}" destId="{295B0B42-75D5-471F-867C-790BFB9ACB20}" srcOrd="1" destOrd="0" presId="urn:microsoft.com/office/officeart/2005/8/layout/orgChart1"/>
    <dgm:cxn modelId="{F0910C81-40A8-4097-9B4B-5A499F3B679F}" type="presParOf" srcId="{295B0B42-75D5-471F-867C-790BFB9ACB20}" destId="{03B4968E-A7DB-4BAD-B8C7-547D3A8AD87B}" srcOrd="0" destOrd="0" presId="urn:microsoft.com/office/officeart/2005/8/layout/orgChart1"/>
    <dgm:cxn modelId="{9DB2533E-1C2C-442C-BF9A-F2E3667B9A4E}" type="presParOf" srcId="{03B4968E-A7DB-4BAD-B8C7-547D3A8AD87B}" destId="{6F971A2A-5730-4728-BA35-9B22D817B291}" srcOrd="0" destOrd="0" presId="urn:microsoft.com/office/officeart/2005/8/layout/orgChart1"/>
    <dgm:cxn modelId="{FB616ECB-A2EC-4F5E-8EFA-D8264BD5E91A}" type="presParOf" srcId="{03B4968E-A7DB-4BAD-B8C7-547D3A8AD87B}" destId="{71FAE2F0-0021-4394-9D1F-C327C8278EFA}" srcOrd="1" destOrd="0" presId="urn:microsoft.com/office/officeart/2005/8/layout/orgChart1"/>
    <dgm:cxn modelId="{73FD4FDE-9F5A-4929-BBCD-24F3C3E0460B}" type="presParOf" srcId="{295B0B42-75D5-471F-867C-790BFB9ACB20}" destId="{BBEB62E2-1AB2-4130-83EC-30638EB3C6B1}" srcOrd="1" destOrd="0" presId="urn:microsoft.com/office/officeart/2005/8/layout/orgChart1"/>
    <dgm:cxn modelId="{6CACA0C2-8947-4BA6-BAF4-E2DB13F45A09}" type="presParOf" srcId="{295B0B42-75D5-471F-867C-790BFB9ACB20}" destId="{6D0554F3-5C5D-4982-BCEF-A0F4D921C3C3}" srcOrd="2" destOrd="0" presId="urn:microsoft.com/office/officeart/2005/8/layout/orgChart1"/>
    <dgm:cxn modelId="{1EDDE9B7-38D1-41FE-91AB-F9A53858B0E2}" type="presParOf" srcId="{B5703CF7-D8F6-4E12-9A17-D45AE71826ED}" destId="{64C29915-498E-4CCA-83C2-6100470DDB57}" srcOrd="2" destOrd="0" presId="urn:microsoft.com/office/officeart/2005/8/layout/orgChart1"/>
    <dgm:cxn modelId="{96180FD3-1C16-4303-994A-6F867D74DD8D}" type="presParOf" srcId="{56C10065-18BD-44A1-90D1-9319F6D7644F}" destId="{FDB5CC6A-A992-494A-A628-C214D3BBD6DC}" srcOrd="2" destOrd="0" presId="urn:microsoft.com/office/officeart/2005/8/layout/orgChart1"/>
    <dgm:cxn modelId="{94772795-AD20-437D-A0E8-66748ECE2E24}" type="presParOf" srcId="{56C10065-18BD-44A1-90D1-9319F6D7644F}" destId="{B161D8A4-4E7D-4B99-99EC-8E86BBFCA3D2}" srcOrd="3" destOrd="0" presId="urn:microsoft.com/office/officeart/2005/8/layout/orgChart1"/>
    <dgm:cxn modelId="{5932CD4E-B6B8-4A90-A094-36BFBE2E22BF}" type="presParOf" srcId="{B161D8A4-4E7D-4B99-99EC-8E86BBFCA3D2}" destId="{96884F81-44C7-4B65-931A-F2C76955E76E}" srcOrd="0" destOrd="0" presId="urn:microsoft.com/office/officeart/2005/8/layout/orgChart1"/>
    <dgm:cxn modelId="{BE926052-CC85-42E6-B56D-331EBC96F6E2}" type="presParOf" srcId="{96884F81-44C7-4B65-931A-F2C76955E76E}" destId="{9B07D861-0778-4CA7-8EFE-994FAFB1DAB3}" srcOrd="0" destOrd="0" presId="urn:microsoft.com/office/officeart/2005/8/layout/orgChart1"/>
    <dgm:cxn modelId="{E6F55083-1711-4359-9A4B-BDF5532CA011}" type="presParOf" srcId="{96884F81-44C7-4B65-931A-F2C76955E76E}" destId="{42315617-F87B-45E3-A42E-4147B47A1924}" srcOrd="1" destOrd="0" presId="urn:microsoft.com/office/officeart/2005/8/layout/orgChart1"/>
    <dgm:cxn modelId="{6AC12783-9486-4AD4-A466-8761568061FD}" type="presParOf" srcId="{B161D8A4-4E7D-4B99-99EC-8E86BBFCA3D2}" destId="{EF09C31F-A858-494F-AC3B-19310B9F9222}" srcOrd="1" destOrd="0" presId="urn:microsoft.com/office/officeart/2005/8/layout/orgChart1"/>
    <dgm:cxn modelId="{3D02F5B2-078C-45CF-818A-ED1E64B624D8}" type="presParOf" srcId="{EF09C31F-A858-494F-AC3B-19310B9F9222}" destId="{1DF025D0-0291-4E38-94D0-1A308DDBC7BB}" srcOrd="0" destOrd="0" presId="urn:microsoft.com/office/officeart/2005/8/layout/orgChart1"/>
    <dgm:cxn modelId="{78A0EC43-0D4D-471D-8289-426B5672CFEE}" type="presParOf" srcId="{EF09C31F-A858-494F-AC3B-19310B9F9222}" destId="{1FBAD5C5-4EF7-41B5-8151-7176D0B77087}" srcOrd="1" destOrd="0" presId="urn:microsoft.com/office/officeart/2005/8/layout/orgChart1"/>
    <dgm:cxn modelId="{AE5A05B2-CEAA-417C-93EB-0AB7ACE8AA92}" type="presParOf" srcId="{1FBAD5C5-4EF7-41B5-8151-7176D0B77087}" destId="{05C56292-30D5-4EFE-8221-33703B06DF90}" srcOrd="0" destOrd="0" presId="urn:microsoft.com/office/officeart/2005/8/layout/orgChart1"/>
    <dgm:cxn modelId="{9E749DA7-9448-4EB8-A3CA-F55C29AC18FD}" type="presParOf" srcId="{05C56292-30D5-4EFE-8221-33703B06DF90}" destId="{8E31FC9E-5202-4FF1-A0C0-866E31E20685}" srcOrd="0" destOrd="0" presId="urn:microsoft.com/office/officeart/2005/8/layout/orgChart1"/>
    <dgm:cxn modelId="{967FE168-0413-4711-8A03-81861229E193}" type="presParOf" srcId="{05C56292-30D5-4EFE-8221-33703B06DF90}" destId="{6C8411CF-35CC-4F99-8856-AC929B45FECE}" srcOrd="1" destOrd="0" presId="urn:microsoft.com/office/officeart/2005/8/layout/orgChart1"/>
    <dgm:cxn modelId="{CF31AA1A-9542-4685-BC2E-6D937EEC5C41}" type="presParOf" srcId="{1FBAD5C5-4EF7-41B5-8151-7176D0B77087}" destId="{3A08A5A0-2BA1-44B2-BF7E-69C12F264E72}" srcOrd="1" destOrd="0" presId="urn:microsoft.com/office/officeart/2005/8/layout/orgChart1"/>
    <dgm:cxn modelId="{11987749-2886-4204-8A43-85A7EEF60EA3}" type="presParOf" srcId="{1FBAD5C5-4EF7-41B5-8151-7176D0B77087}" destId="{575B838B-DEBE-48B4-A7B9-5004A1B7D2F8}" srcOrd="2" destOrd="0" presId="urn:microsoft.com/office/officeart/2005/8/layout/orgChart1"/>
    <dgm:cxn modelId="{0300CC81-5CDD-4023-8CD6-0216B6C8BA2F}" type="presParOf" srcId="{EF09C31F-A858-494F-AC3B-19310B9F9222}" destId="{FD5967DD-A569-4161-93DB-F7554054B22C}" srcOrd="2" destOrd="0" presId="urn:microsoft.com/office/officeart/2005/8/layout/orgChart1"/>
    <dgm:cxn modelId="{AB9F4466-DD54-4521-9693-D2029079C8EE}" type="presParOf" srcId="{EF09C31F-A858-494F-AC3B-19310B9F9222}" destId="{4DFC1137-1D44-405F-8C46-763D79D78BF1}" srcOrd="3" destOrd="0" presId="urn:microsoft.com/office/officeart/2005/8/layout/orgChart1"/>
    <dgm:cxn modelId="{CEE787BE-711D-4ED6-BE3A-52388DD886EE}" type="presParOf" srcId="{4DFC1137-1D44-405F-8C46-763D79D78BF1}" destId="{81124638-9F89-4EF5-BC32-8C1699F1FE47}" srcOrd="0" destOrd="0" presId="urn:microsoft.com/office/officeart/2005/8/layout/orgChart1"/>
    <dgm:cxn modelId="{4C9B0B7C-2D67-42F8-B1C1-94AFDFEC9074}" type="presParOf" srcId="{81124638-9F89-4EF5-BC32-8C1699F1FE47}" destId="{742542EB-9A38-4566-B51F-11FC21FD716F}" srcOrd="0" destOrd="0" presId="urn:microsoft.com/office/officeart/2005/8/layout/orgChart1"/>
    <dgm:cxn modelId="{26AC2A13-259A-4723-8160-B9CD07167DC3}" type="presParOf" srcId="{81124638-9F89-4EF5-BC32-8C1699F1FE47}" destId="{05A6F210-4BA3-4647-B71A-34935F839713}" srcOrd="1" destOrd="0" presId="urn:microsoft.com/office/officeart/2005/8/layout/orgChart1"/>
    <dgm:cxn modelId="{E602C58A-06E2-49B6-B852-C5F9DBEB5FF6}" type="presParOf" srcId="{4DFC1137-1D44-405F-8C46-763D79D78BF1}" destId="{0D7562BA-B17C-4EA5-8F5E-69297347BA89}" srcOrd="1" destOrd="0" presId="urn:microsoft.com/office/officeart/2005/8/layout/orgChart1"/>
    <dgm:cxn modelId="{CEA483EC-1D0C-4862-B329-F5226E388C0C}" type="presParOf" srcId="{4DFC1137-1D44-405F-8C46-763D79D78BF1}" destId="{CE655E95-E7B0-4CBB-AEDC-73B16C89FFF1}" srcOrd="2" destOrd="0" presId="urn:microsoft.com/office/officeart/2005/8/layout/orgChart1"/>
    <dgm:cxn modelId="{C8EB0DD8-5FD8-4C7D-8B3D-E4878895D68E}" type="presParOf" srcId="{EF09C31F-A858-494F-AC3B-19310B9F9222}" destId="{07DF550F-5AC6-4309-A823-0E01F9B6AAF6}" srcOrd="4" destOrd="0" presId="urn:microsoft.com/office/officeart/2005/8/layout/orgChart1"/>
    <dgm:cxn modelId="{9454DF56-A4A8-4A79-AC9A-604CFA672B6E}" type="presParOf" srcId="{EF09C31F-A858-494F-AC3B-19310B9F9222}" destId="{5E40A495-20EF-4784-9E31-C423DA4F5AD1}" srcOrd="5" destOrd="0" presId="urn:microsoft.com/office/officeart/2005/8/layout/orgChart1"/>
    <dgm:cxn modelId="{CACE95B7-6818-4787-8332-F8DD295B6FD6}" type="presParOf" srcId="{5E40A495-20EF-4784-9E31-C423DA4F5AD1}" destId="{2DF7F923-DB68-481A-B828-5413445A78AD}" srcOrd="0" destOrd="0" presId="urn:microsoft.com/office/officeart/2005/8/layout/orgChart1"/>
    <dgm:cxn modelId="{797F2898-29C8-4097-991B-8814FEC77B2E}" type="presParOf" srcId="{2DF7F923-DB68-481A-B828-5413445A78AD}" destId="{AD1016FE-E2F6-433F-8243-4EB6EBBE47B4}" srcOrd="0" destOrd="0" presId="urn:microsoft.com/office/officeart/2005/8/layout/orgChart1"/>
    <dgm:cxn modelId="{367FAE0D-436D-4271-91A1-FA393338580F}" type="presParOf" srcId="{2DF7F923-DB68-481A-B828-5413445A78AD}" destId="{A45B0310-022A-40F3-984B-FE70E056DD83}" srcOrd="1" destOrd="0" presId="urn:microsoft.com/office/officeart/2005/8/layout/orgChart1"/>
    <dgm:cxn modelId="{D2CA24FE-8E23-4B25-993A-FA90BF4CD2AC}" type="presParOf" srcId="{5E40A495-20EF-4784-9E31-C423DA4F5AD1}" destId="{CF4BBA40-C1EA-4A55-8D59-11399FE0F948}" srcOrd="1" destOrd="0" presId="urn:microsoft.com/office/officeart/2005/8/layout/orgChart1"/>
    <dgm:cxn modelId="{0CA00942-77A2-4A93-9F90-63E17BF43364}" type="presParOf" srcId="{CF4BBA40-C1EA-4A55-8D59-11399FE0F948}" destId="{0540B38E-73C3-49A4-8D7C-73B415D1DC3D}" srcOrd="0" destOrd="0" presId="urn:microsoft.com/office/officeart/2005/8/layout/orgChart1"/>
    <dgm:cxn modelId="{01851582-BB16-49D6-B765-6D705420F18B}" type="presParOf" srcId="{CF4BBA40-C1EA-4A55-8D59-11399FE0F948}" destId="{6E0F3078-203A-4A03-9943-202133EF9E43}" srcOrd="1" destOrd="0" presId="urn:microsoft.com/office/officeart/2005/8/layout/orgChart1"/>
    <dgm:cxn modelId="{559CB425-7DE5-42CA-958D-0A7D02B998F5}" type="presParOf" srcId="{6E0F3078-203A-4A03-9943-202133EF9E43}" destId="{E13DF98A-8558-4F5F-A115-FA9F2B9D44AD}" srcOrd="0" destOrd="0" presId="urn:microsoft.com/office/officeart/2005/8/layout/orgChart1"/>
    <dgm:cxn modelId="{1AABD626-D36A-4BF5-B277-A0FF11520E93}" type="presParOf" srcId="{E13DF98A-8558-4F5F-A115-FA9F2B9D44AD}" destId="{39EB486D-7C55-4F9D-8EDA-B514EE612A43}" srcOrd="0" destOrd="0" presId="urn:microsoft.com/office/officeart/2005/8/layout/orgChart1"/>
    <dgm:cxn modelId="{57C18039-DCBD-4CDD-A8FF-92B66F51137C}" type="presParOf" srcId="{E13DF98A-8558-4F5F-A115-FA9F2B9D44AD}" destId="{3696D729-6BAD-4FCF-9A45-D22196ED27ED}" srcOrd="1" destOrd="0" presId="urn:microsoft.com/office/officeart/2005/8/layout/orgChart1"/>
    <dgm:cxn modelId="{C4FCECAB-08CA-4EFE-B6F0-4C2DAA4C38A4}" type="presParOf" srcId="{6E0F3078-203A-4A03-9943-202133EF9E43}" destId="{641C880A-7EED-499B-9B6A-2F990CE8E732}" srcOrd="1" destOrd="0" presId="urn:microsoft.com/office/officeart/2005/8/layout/orgChart1"/>
    <dgm:cxn modelId="{8A9F5CD8-84EF-4F9B-A40C-265C6ED37EE9}" type="presParOf" srcId="{6E0F3078-203A-4A03-9943-202133EF9E43}" destId="{C6E712F7-8CAE-4B28-BEEF-F27070D2B290}" srcOrd="2" destOrd="0" presId="urn:microsoft.com/office/officeart/2005/8/layout/orgChart1"/>
    <dgm:cxn modelId="{8EA8B8AE-D1A5-4AAB-A38A-9C003136ED7B}" type="presParOf" srcId="{5E40A495-20EF-4784-9E31-C423DA4F5AD1}" destId="{DB63F722-05D5-4537-8506-FF84F2F97BEA}" srcOrd="2" destOrd="0" presId="urn:microsoft.com/office/officeart/2005/8/layout/orgChart1"/>
    <dgm:cxn modelId="{C8929C21-32E8-4768-B755-4A2BEF7882E6}" type="presParOf" srcId="{B161D8A4-4E7D-4B99-99EC-8E86BBFCA3D2}" destId="{4D5E167B-2CB6-4839-B571-4965C537758F}" srcOrd="2" destOrd="0" presId="urn:microsoft.com/office/officeart/2005/8/layout/orgChart1"/>
    <dgm:cxn modelId="{3D35D144-2B5D-4A4B-BB69-F97534A78151}" type="presParOf" srcId="{56C10065-18BD-44A1-90D1-9319F6D7644F}" destId="{273A93AC-8538-4E45-8957-FD92B80386E1}" srcOrd="4" destOrd="0" presId="urn:microsoft.com/office/officeart/2005/8/layout/orgChart1"/>
    <dgm:cxn modelId="{B20919AC-CF72-4099-BED5-89FABE051B3A}" type="presParOf" srcId="{56C10065-18BD-44A1-90D1-9319F6D7644F}" destId="{8C889390-32E2-4FAA-A5A4-3A75D813790C}" srcOrd="5" destOrd="0" presId="urn:microsoft.com/office/officeart/2005/8/layout/orgChart1"/>
    <dgm:cxn modelId="{B9B74809-4DC2-4F40-A0A5-7B657D9C56CB}" type="presParOf" srcId="{8C889390-32E2-4FAA-A5A4-3A75D813790C}" destId="{2A2347E5-E453-4B4A-BE28-B9903CE48513}" srcOrd="0" destOrd="0" presId="urn:microsoft.com/office/officeart/2005/8/layout/orgChart1"/>
    <dgm:cxn modelId="{50D378C0-38C6-4221-B579-74DB7E31AB18}" type="presParOf" srcId="{2A2347E5-E453-4B4A-BE28-B9903CE48513}" destId="{00CC4110-A757-420E-A17E-89427619D4CE}" srcOrd="0" destOrd="0" presId="urn:microsoft.com/office/officeart/2005/8/layout/orgChart1"/>
    <dgm:cxn modelId="{14CD1B9B-0A59-4FEF-ACB6-D3A3C0A95D54}" type="presParOf" srcId="{2A2347E5-E453-4B4A-BE28-B9903CE48513}" destId="{1C27C479-B2F9-4C80-9D0B-6871BE457ECB}" srcOrd="1" destOrd="0" presId="urn:microsoft.com/office/officeart/2005/8/layout/orgChart1"/>
    <dgm:cxn modelId="{88DEF108-59C2-48CC-B83E-C7B26C48B1D2}" type="presParOf" srcId="{8C889390-32E2-4FAA-A5A4-3A75D813790C}" destId="{D58FE0ED-5493-4B01-940F-2E06D3F61431}" srcOrd="1" destOrd="0" presId="urn:microsoft.com/office/officeart/2005/8/layout/orgChart1"/>
    <dgm:cxn modelId="{1C5FFC7D-3CC6-4B11-AA8D-4C7FCCFB03E9}" type="presParOf" srcId="{D58FE0ED-5493-4B01-940F-2E06D3F61431}" destId="{5F81EADC-7EB3-413F-B6E7-E3CCAAD9AA38}" srcOrd="0" destOrd="0" presId="urn:microsoft.com/office/officeart/2005/8/layout/orgChart1"/>
    <dgm:cxn modelId="{337B1DC0-CD9D-487B-8659-B9E4E9B3A1E9}" type="presParOf" srcId="{D58FE0ED-5493-4B01-940F-2E06D3F61431}" destId="{464F964F-3564-475C-B58F-7D90272D37DA}" srcOrd="1" destOrd="0" presId="urn:microsoft.com/office/officeart/2005/8/layout/orgChart1"/>
    <dgm:cxn modelId="{C30DF1F6-F61A-43E8-96F5-0C6E170997C8}" type="presParOf" srcId="{464F964F-3564-475C-B58F-7D90272D37DA}" destId="{7DC26F93-FB26-4887-9B9C-0A3437B51CB5}" srcOrd="0" destOrd="0" presId="urn:microsoft.com/office/officeart/2005/8/layout/orgChart1"/>
    <dgm:cxn modelId="{127B0848-06ED-4D9F-A984-9C70331E9E93}" type="presParOf" srcId="{7DC26F93-FB26-4887-9B9C-0A3437B51CB5}" destId="{B275BEBB-BAC7-43B0-9FBD-99F25930E6D5}" srcOrd="0" destOrd="0" presId="urn:microsoft.com/office/officeart/2005/8/layout/orgChart1"/>
    <dgm:cxn modelId="{19CEAEB9-3853-4126-9FBE-0E9A39390ACD}" type="presParOf" srcId="{7DC26F93-FB26-4887-9B9C-0A3437B51CB5}" destId="{F416EF44-7EA8-48AA-B63B-09F75772079E}" srcOrd="1" destOrd="0" presId="urn:microsoft.com/office/officeart/2005/8/layout/orgChart1"/>
    <dgm:cxn modelId="{82922158-4B4E-4BCB-A19B-F0953A2206E4}" type="presParOf" srcId="{464F964F-3564-475C-B58F-7D90272D37DA}" destId="{20A59D39-D19D-4383-9CE2-6C6DB450D011}" srcOrd="1" destOrd="0" presId="urn:microsoft.com/office/officeart/2005/8/layout/orgChart1"/>
    <dgm:cxn modelId="{7CBCDDF9-A786-4CE6-9727-881D4D1BC7D1}" type="presParOf" srcId="{464F964F-3564-475C-B58F-7D90272D37DA}" destId="{62407842-8B15-40F6-9E92-4E05084C74D6}" srcOrd="2" destOrd="0" presId="urn:microsoft.com/office/officeart/2005/8/layout/orgChart1"/>
    <dgm:cxn modelId="{3B672DBF-DCF8-4282-A323-A55FC3D95480}" type="presParOf" srcId="{D58FE0ED-5493-4B01-940F-2E06D3F61431}" destId="{F728150D-DA8A-4726-A920-A93A100AB203}" srcOrd="2" destOrd="0" presId="urn:microsoft.com/office/officeart/2005/8/layout/orgChart1"/>
    <dgm:cxn modelId="{A85F0B52-BBED-44D0-856D-96FB8FB096BD}" type="presParOf" srcId="{D58FE0ED-5493-4B01-940F-2E06D3F61431}" destId="{A47DC110-F1F3-4404-9C8F-4D32BE0ED13B}" srcOrd="3" destOrd="0" presId="urn:microsoft.com/office/officeart/2005/8/layout/orgChart1"/>
    <dgm:cxn modelId="{9A2CD365-4CF1-4ACF-8046-17B5DC9F261B}" type="presParOf" srcId="{A47DC110-F1F3-4404-9C8F-4D32BE0ED13B}" destId="{1F9589AC-D228-4C63-8298-F5BAF7A9D356}" srcOrd="0" destOrd="0" presId="urn:microsoft.com/office/officeart/2005/8/layout/orgChart1"/>
    <dgm:cxn modelId="{A6345A6A-FDBF-4CE7-9FCA-B3E4AF5D0301}" type="presParOf" srcId="{1F9589AC-D228-4C63-8298-F5BAF7A9D356}" destId="{032EA625-FA42-4807-AF97-9E8BAFA7F5C9}" srcOrd="0" destOrd="0" presId="urn:microsoft.com/office/officeart/2005/8/layout/orgChart1"/>
    <dgm:cxn modelId="{1781F945-81B6-420C-93E2-5149EF802E5E}" type="presParOf" srcId="{1F9589AC-D228-4C63-8298-F5BAF7A9D356}" destId="{EFA28660-E53C-4221-92A3-3377B09C8123}" srcOrd="1" destOrd="0" presId="urn:microsoft.com/office/officeart/2005/8/layout/orgChart1"/>
    <dgm:cxn modelId="{AA579D07-91A7-4804-BFAA-883CCCEDC050}" type="presParOf" srcId="{A47DC110-F1F3-4404-9C8F-4D32BE0ED13B}" destId="{F7C29DCF-EB46-4A9D-A804-ADCBB4388091}" srcOrd="1" destOrd="0" presId="urn:microsoft.com/office/officeart/2005/8/layout/orgChart1"/>
    <dgm:cxn modelId="{C3D08E1A-6DC3-463D-8B4E-AA6E46C7610B}" type="presParOf" srcId="{A47DC110-F1F3-4404-9C8F-4D32BE0ED13B}" destId="{6800964C-ED2F-4329-9EB0-47DE0A5B7952}" srcOrd="2" destOrd="0" presId="urn:microsoft.com/office/officeart/2005/8/layout/orgChart1"/>
    <dgm:cxn modelId="{CC772341-D338-4BF2-A7FD-9E9D65318653}" type="presParOf" srcId="{D58FE0ED-5493-4B01-940F-2E06D3F61431}" destId="{CA66953F-2377-4131-BD70-6C69BBEA0CC0}" srcOrd="4" destOrd="0" presId="urn:microsoft.com/office/officeart/2005/8/layout/orgChart1"/>
    <dgm:cxn modelId="{435C4B48-D33A-4F91-A252-F38D2E2AEE34}" type="presParOf" srcId="{D58FE0ED-5493-4B01-940F-2E06D3F61431}" destId="{C21B0DFC-0CF6-4DE7-AD03-01F625D7EDE7}" srcOrd="5" destOrd="0" presId="urn:microsoft.com/office/officeart/2005/8/layout/orgChart1"/>
    <dgm:cxn modelId="{23FF13FA-4ED4-4006-ADEF-AC11BB528D5F}" type="presParOf" srcId="{C21B0DFC-0CF6-4DE7-AD03-01F625D7EDE7}" destId="{D80CB1FB-0768-4FEC-98F7-FB9ABC80683D}" srcOrd="0" destOrd="0" presId="urn:microsoft.com/office/officeart/2005/8/layout/orgChart1"/>
    <dgm:cxn modelId="{E056D6A8-11E7-45C2-97FD-77E485B64AEA}" type="presParOf" srcId="{D80CB1FB-0768-4FEC-98F7-FB9ABC80683D}" destId="{5FA3A0D6-B509-4EA9-A1D2-F1CD1F300C26}" srcOrd="0" destOrd="0" presId="urn:microsoft.com/office/officeart/2005/8/layout/orgChart1"/>
    <dgm:cxn modelId="{D269F5C9-E250-4FC3-A065-3C5B852F5F80}" type="presParOf" srcId="{D80CB1FB-0768-4FEC-98F7-FB9ABC80683D}" destId="{6B89169A-1DBD-4821-9572-B558E9B4A8ED}" srcOrd="1" destOrd="0" presId="urn:microsoft.com/office/officeart/2005/8/layout/orgChart1"/>
    <dgm:cxn modelId="{0D96C837-1699-4724-AE64-76592304A5A0}" type="presParOf" srcId="{C21B0DFC-0CF6-4DE7-AD03-01F625D7EDE7}" destId="{039A6BA2-DFDB-4589-B318-A2CD8DAF057F}" srcOrd="1" destOrd="0" presId="urn:microsoft.com/office/officeart/2005/8/layout/orgChart1"/>
    <dgm:cxn modelId="{FDB25A95-712F-4A58-8FA9-32EA7387083F}" type="presParOf" srcId="{C21B0DFC-0CF6-4DE7-AD03-01F625D7EDE7}" destId="{37A231BD-4040-494D-ADAF-8BE02E92DAE6}" srcOrd="2" destOrd="0" presId="urn:microsoft.com/office/officeart/2005/8/layout/orgChart1"/>
    <dgm:cxn modelId="{EF8AB2F8-8084-44A0-B9BA-B069F5F0FFAF}" type="presParOf" srcId="{D58FE0ED-5493-4B01-940F-2E06D3F61431}" destId="{1E717D78-FB7E-4905-A6EC-9E0DEDBBE025}" srcOrd="6" destOrd="0" presId="urn:microsoft.com/office/officeart/2005/8/layout/orgChart1"/>
    <dgm:cxn modelId="{D12D41CD-15DB-42A2-97D8-DC8DE75218AF}" type="presParOf" srcId="{D58FE0ED-5493-4B01-940F-2E06D3F61431}" destId="{41F3AB26-DBC6-4EBC-8C25-173BABBD955F}" srcOrd="7" destOrd="0" presId="urn:microsoft.com/office/officeart/2005/8/layout/orgChart1"/>
    <dgm:cxn modelId="{0B0502FF-185A-4DC9-A84C-0609D54DAF7E}" type="presParOf" srcId="{41F3AB26-DBC6-4EBC-8C25-173BABBD955F}" destId="{20A6935D-7A98-41E3-89CA-5BB2392EFDC1}" srcOrd="0" destOrd="0" presId="urn:microsoft.com/office/officeart/2005/8/layout/orgChart1"/>
    <dgm:cxn modelId="{0B13E4EE-DCFF-4D39-98D2-C6EC6A3FFC66}" type="presParOf" srcId="{20A6935D-7A98-41E3-89CA-5BB2392EFDC1}" destId="{DA5F9DD6-1797-4D6C-AB2E-ACBBBB3BC35F}" srcOrd="0" destOrd="0" presId="urn:microsoft.com/office/officeart/2005/8/layout/orgChart1"/>
    <dgm:cxn modelId="{5FEF9B88-28DA-46E8-A822-D10DC935CE9D}" type="presParOf" srcId="{20A6935D-7A98-41E3-89CA-5BB2392EFDC1}" destId="{43156F7B-5D0F-4AB7-B937-9108F25EB89E}" srcOrd="1" destOrd="0" presId="urn:microsoft.com/office/officeart/2005/8/layout/orgChart1"/>
    <dgm:cxn modelId="{F31A95BF-6AA4-46E7-BA2F-1DBD887FD035}" type="presParOf" srcId="{41F3AB26-DBC6-4EBC-8C25-173BABBD955F}" destId="{4C8747B4-B197-4095-9B28-08BE8833F633}" srcOrd="1" destOrd="0" presId="urn:microsoft.com/office/officeart/2005/8/layout/orgChart1"/>
    <dgm:cxn modelId="{265A2358-BE81-4DB0-9EB1-B6C4C04C12AD}" type="presParOf" srcId="{41F3AB26-DBC6-4EBC-8C25-173BABBD955F}" destId="{EBF65D98-BBFF-437C-BD5A-5843DD05D8E2}" srcOrd="2" destOrd="0" presId="urn:microsoft.com/office/officeart/2005/8/layout/orgChart1"/>
    <dgm:cxn modelId="{F8C44097-A8FE-4A58-9905-27271C174621}" type="presParOf" srcId="{8C889390-32E2-4FAA-A5A4-3A75D813790C}" destId="{B322041C-3CD1-429B-9116-A5EE0D39C409}" srcOrd="2" destOrd="0" presId="urn:microsoft.com/office/officeart/2005/8/layout/orgChart1"/>
    <dgm:cxn modelId="{CC12F5DD-0A78-4380-9254-172735B1DFE7}" type="presParOf" srcId="{56C10065-18BD-44A1-90D1-9319F6D7644F}" destId="{98869AC9-8E5C-4684-83F3-AA3FA016423B}" srcOrd="6" destOrd="0" presId="urn:microsoft.com/office/officeart/2005/8/layout/orgChart1"/>
    <dgm:cxn modelId="{1B42E06A-8D53-4B6A-A9C7-665E1AE63B3A}" type="presParOf" srcId="{56C10065-18BD-44A1-90D1-9319F6D7644F}" destId="{8A1DC364-245B-4045-820F-4E13F11D4708}" srcOrd="7" destOrd="0" presId="urn:microsoft.com/office/officeart/2005/8/layout/orgChart1"/>
    <dgm:cxn modelId="{ABA4188A-6E08-4C59-B324-13877E2C4481}" type="presParOf" srcId="{8A1DC364-245B-4045-820F-4E13F11D4708}" destId="{57BB3687-6164-4C77-A67D-B270BE7B5E3E}" srcOrd="0" destOrd="0" presId="urn:microsoft.com/office/officeart/2005/8/layout/orgChart1"/>
    <dgm:cxn modelId="{898714B0-6B82-445A-8223-05929AFADD03}" type="presParOf" srcId="{57BB3687-6164-4C77-A67D-B270BE7B5E3E}" destId="{C33E73F3-DD25-41AA-88A4-DBA39860C103}" srcOrd="0" destOrd="0" presId="urn:microsoft.com/office/officeart/2005/8/layout/orgChart1"/>
    <dgm:cxn modelId="{847F67BF-019C-4102-9BBA-B457DB03F769}" type="presParOf" srcId="{57BB3687-6164-4C77-A67D-B270BE7B5E3E}" destId="{58C0F2BE-FE7C-4204-BF6A-419CC54FBB65}" srcOrd="1" destOrd="0" presId="urn:microsoft.com/office/officeart/2005/8/layout/orgChart1"/>
    <dgm:cxn modelId="{A16451B5-2A2F-48F1-893F-174ECDBEF1AD}" type="presParOf" srcId="{8A1DC364-245B-4045-820F-4E13F11D4708}" destId="{8BC00C3D-E75D-46FD-9D93-BBF29FE3C45F}" srcOrd="1" destOrd="0" presId="urn:microsoft.com/office/officeart/2005/8/layout/orgChart1"/>
    <dgm:cxn modelId="{7A61DDB3-5BA0-4E0E-893B-3ADD2E4183A3}" type="presParOf" srcId="{8BC00C3D-E75D-46FD-9D93-BBF29FE3C45F}" destId="{EE488519-2885-435A-9759-A4905FF90EF1}" srcOrd="0" destOrd="0" presId="urn:microsoft.com/office/officeart/2005/8/layout/orgChart1"/>
    <dgm:cxn modelId="{9414DF9E-B737-4B95-8A8A-B3B74E7CE1BA}" type="presParOf" srcId="{8BC00C3D-E75D-46FD-9D93-BBF29FE3C45F}" destId="{0CF1E52C-9012-4237-B5BD-15D947188120}" srcOrd="1" destOrd="0" presId="urn:microsoft.com/office/officeart/2005/8/layout/orgChart1"/>
    <dgm:cxn modelId="{80C2CF38-EDEF-4009-806F-2A6C0451B16E}" type="presParOf" srcId="{0CF1E52C-9012-4237-B5BD-15D947188120}" destId="{B8282FB5-F156-4B8F-A904-BA59782FF343}" srcOrd="0" destOrd="0" presId="urn:microsoft.com/office/officeart/2005/8/layout/orgChart1"/>
    <dgm:cxn modelId="{CA8BA4A4-5635-491F-8E2B-4FEBE5F90E92}" type="presParOf" srcId="{B8282FB5-F156-4B8F-A904-BA59782FF343}" destId="{E2059E34-67D4-4F43-875E-CF6278A49F75}" srcOrd="0" destOrd="0" presId="urn:microsoft.com/office/officeart/2005/8/layout/orgChart1"/>
    <dgm:cxn modelId="{6A214648-D4BE-4231-A4CA-BED5100C7668}" type="presParOf" srcId="{B8282FB5-F156-4B8F-A904-BA59782FF343}" destId="{7D5BE254-C6C1-4D87-8226-504CD5494117}" srcOrd="1" destOrd="0" presId="urn:microsoft.com/office/officeart/2005/8/layout/orgChart1"/>
    <dgm:cxn modelId="{3E35B70B-F5D8-4BEA-B340-B4B8D2667C28}" type="presParOf" srcId="{0CF1E52C-9012-4237-B5BD-15D947188120}" destId="{50D8F189-092B-414C-AA18-EC8BAB52A0F6}" srcOrd="1" destOrd="0" presId="urn:microsoft.com/office/officeart/2005/8/layout/orgChart1"/>
    <dgm:cxn modelId="{0B5CF853-B82F-4D7F-8C5E-8924BBF7CE8C}" type="presParOf" srcId="{0CF1E52C-9012-4237-B5BD-15D947188120}" destId="{21C39CBD-699D-44AA-988E-A1CA4C091921}" srcOrd="2" destOrd="0" presId="urn:microsoft.com/office/officeart/2005/8/layout/orgChart1"/>
    <dgm:cxn modelId="{1F295807-A745-4B33-9C8E-420F8F6B9CBB}" type="presParOf" srcId="{8BC00C3D-E75D-46FD-9D93-BBF29FE3C45F}" destId="{81A145C0-DB5C-48B2-89C6-B215295B2258}" srcOrd="2" destOrd="0" presId="urn:microsoft.com/office/officeart/2005/8/layout/orgChart1"/>
    <dgm:cxn modelId="{E278577E-A9E4-4532-8291-E6070E16BC93}" type="presParOf" srcId="{8BC00C3D-E75D-46FD-9D93-BBF29FE3C45F}" destId="{CBE8C81B-417B-4545-8BA6-E84CE14AE7FF}" srcOrd="3" destOrd="0" presId="urn:microsoft.com/office/officeart/2005/8/layout/orgChart1"/>
    <dgm:cxn modelId="{6C304A42-6C6A-4332-86C1-CC03F3A4C4EE}" type="presParOf" srcId="{CBE8C81B-417B-4545-8BA6-E84CE14AE7FF}" destId="{9CE2B5E9-4807-4252-89CB-7C09AB2F682C}" srcOrd="0" destOrd="0" presId="urn:microsoft.com/office/officeart/2005/8/layout/orgChart1"/>
    <dgm:cxn modelId="{39824027-C7A4-4694-A787-02223758F046}" type="presParOf" srcId="{9CE2B5E9-4807-4252-89CB-7C09AB2F682C}" destId="{EEBBDEB3-61AF-4B88-A658-93992E0FF011}" srcOrd="0" destOrd="0" presId="urn:microsoft.com/office/officeart/2005/8/layout/orgChart1"/>
    <dgm:cxn modelId="{14701C13-4D7F-468B-B031-C5D919F3CFFE}" type="presParOf" srcId="{9CE2B5E9-4807-4252-89CB-7C09AB2F682C}" destId="{2A7C7598-ED01-4C42-9EF9-18377653AE56}" srcOrd="1" destOrd="0" presId="urn:microsoft.com/office/officeart/2005/8/layout/orgChart1"/>
    <dgm:cxn modelId="{B85AD7AF-3514-4D11-BC43-1D82DB73B0A6}" type="presParOf" srcId="{CBE8C81B-417B-4545-8BA6-E84CE14AE7FF}" destId="{61F6C4B4-319A-4297-8D8F-B8E9E6BCEA55}" srcOrd="1" destOrd="0" presId="urn:microsoft.com/office/officeart/2005/8/layout/orgChart1"/>
    <dgm:cxn modelId="{B3F290B4-5DA0-414B-A72E-2BCF04478E17}" type="presParOf" srcId="{CBE8C81B-417B-4545-8BA6-E84CE14AE7FF}" destId="{C02AAF5B-226A-4959-8DA0-1FB94F7C1AB1}" srcOrd="2" destOrd="0" presId="urn:microsoft.com/office/officeart/2005/8/layout/orgChart1"/>
    <dgm:cxn modelId="{B2BAD7B0-02DF-4AA8-9828-BE24C5CA580D}" type="presParOf" srcId="{8A1DC364-245B-4045-820F-4E13F11D4708}" destId="{3B246E77-90FF-463D-BB9E-4C7E300978C2}" srcOrd="2" destOrd="0" presId="urn:microsoft.com/office/officeart/2005/8/layout/orgChart1"/>
    <dgm:cxn modelId="{36613461-668D-4E64-BF90-09051974FF05}" type="presParOf" srcId="{8DAA9F51-15AA-4228-B130-B1581A475523}" destId="{B8C8F18E-1440-4732-B619-F997CF9B547C}" srcOrd="2" destOrd="0" presId="urn:microsoft.com/office/officeart/2005/8/layout/orgChart1"/>
    <dgm:cxn modelId="{A12184C7-1E14-4B7D-BEDD-B9BD8755A076}" type="presParOf" srcId="{B8C8F18E-1440-4732-B619-F997CF9B547C}" destId="{7F5D8C47-F5D1-434D-B20E-928E18ECB5FE}" srcOrd="0" destOrd="0" presId="urn:microsoft.com/office/officeart/2005/8/layout/orgChart1"/>
    <dgm:cxn modelId="{93A284AA-4EBF-461E-BC15-84235A42A013}" type="presParOf" srcId="{B8C8F18E-1440-4732-B619-F997CF9B547C}" destId="{BBC06D82-BB3D-4E6D-9238-A0C8B45270AB}" srcOrd="1" destOrd="0" presId="urn:microsoft.com/office/officeart/2005/8/layout/orgChart1"/>
    <dgm:cxn modelId="{E8C8B6E0-F750-45CC-9B62-560FFE4CBF46}" type="presParOf" srcId="{BBC06D82-BB3D-4E6D-9238-A0C8B45270AB}" destId="{AD08B7BA-D165-44DC-8B90-A31FD7774895}" srcOrd="0" destOrd="0" presId="urn:microsoft.com/office/officeart/2005/8/layout/orgChart1"/>
    <dgm:cxn modelId="{2BB31DFE-664D-42E5-B359-AE8E7F4E5664}" type="presParOf" srcId="{AD08B7BA-D165-44DC-8B90-A31FD7774895}" destId="{748CDA71-3B64-4CFB-9D7C-6D023DB5D418}" srcOrd="0" destOrd="0" presId="urn:microsoft.com/office/officeart/2005/8/layout/orgChart1"/>
    <dgm:cxn modelId="{6BE13B5F-D8C4-46EA-84BC-0DA168A57584}" type="presParOf" srcId="{AD08B7BA-D165-44DC-8B90-A31FD7774895}" destId="{6F0941EF-35F6-4B64-B60B-3D280E4A7C94}" srcOrd="1" destOrd="0" presId="urn:microsoft.com/office/officeart/2005/8/layout/orgChart1"/>
    <dgm:cxn modelId="{5FB7A407-5E2E-4C7D-8297-6590E68FFF1D}" type="presParOf" srcId="{BBC06D82-BB3D-4E6D-9238-A0C8B45270AB}" destId="{134BB2C7-C76E-4F8F-8C68-B9C8ADEB9DFC}" srcOrd="1" destOrd="0" presId="urn:microsoft.com/office/officeart/2005/8/layout/orgChart1"/>
    <dgm:cxn modelId="{E43C9F0A-710F-4341-849C-0897F7341950}" type="presParOf" srcId="{BBC06D82-BB3D-4E6D-9238-A0C8B45270AB}" destId="{07581C0B-40B9-4B75-8F2B-F1457F8B0B2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43EF03B-D86A-44C5-AE7D-7477293A492B}" type="doc">
      <dgm:prSet loTypeId="urn:microsoft.com/office/officeart/2016/7/layout/BasicLinearProcessNumbered" loCatId="process" qsTypeId="urn:microsoft.com/office/officeart/2005/8/quickstyle/simple5" qsCatId="simple" csTypeId="urn:microsoft.com/office/officeart/2005/8/colors/colorful4" csCatId="colorful" phldr="1"/>
      <dgm:spPr/>
      <dgm:t>
        <a:bodyPr/>
        <a:lstStyle/>
        <a:p>
          <a:endParaRPr lang="en-US"/>
        </a:p>
      </dgm:t>
    </dgm:pt>
    <dgm:pt modelId="{7101B47E-7370-4C96-B614-95A1E8CCC5F9}">
      <dgm:prSet custT="1"/>
      <dgm:spPr/>
      <dgm:t>
        <a:bodyPr/>
        <a:lstStyle/>
        <a:p>
          <a:r>
            <a:rPr lang="en-US" sz="1800" b="1" dirty="0">
              <a:solidFill>
                <a:schemeClr val="accent5">
                  <a:lumMod val="20000"/>
                  <a:lumOff val="80000"/>
                </a:schemeClr>
              </a:solidFill>
              <a:latin typeface="Century Gothic" panose="020B0502020202020204" pitchFamily="34" charset="0"/>
            </a:rPr>
            <a:t>Rutgers University</a:t>
          </a:r>
        </a:p>
      </dgm:t>
    </dgm:pt>
    <dgm:pt modelId="{2B394FC2-B026-43FA-9DF3-850AB90E2CE0}" type="parTrans" cxnId="{59D98DD6-39A2-4200-8B8A-21F35BAC9577}">
      <dgm:prSet/>
      <dgm:spPr/>
      <dgm:t>
        <a:bodyPr/>
        <a:lstStyle/>
        <a:p>
          <a:endParaRPr lang="en-US" sz="2000">
            <a:latin typeface="Century Gothic" panose="020B0502020202020204" pitchFamily="34" charset="0"/>
          </a:endParaRPr>
        </a:p>
      </dgm:t>
    </dgm:pt>
    <dgm:pt modelId="{70A13E26-B337-45A5-81D1-44717A90A568}" type="sibTrans" cxnId="{59D98DD6-39A2-4200-8B8A-21F35BAC9577}">
      <dgm:prSet phldrT="1" phldr="0" custT="1"/>
      <dgm:spPr/>
      <dgm:t>
        <a:bodyPr/>
        <a:lstStyle/>
        <a:p>
          <a:r>
            <a:rPr lang="en-US" sz="5400">
              <a:latin typeface="Century Gothic" panose="020B0502020202020204" pitchFamily="34" charset="0"/>
            </a:rPr>
            <a:t>1</a:t>
          </a:r>
          <a:endParaRPr lang="en-US" sz="5400" dirty="0">
            <a:latin typeface="Century Gothic" panose="020B0502020202020204" pitchFamily="34" charset="0"/>
          </a:endParaRPr>
        </a:p>
      </dgm:t>
    </dgm:pt>
    <dgm:pt modelId="{F80F5A3D-8727-4CFC-BA4A-D1502C5A244F}">
      <dgm:prSet custT="1"/>
      <dgm:spPr/>
      <dgm:t>
        <a:bodyPr/>
        <a:lstStyle/>
        <a:p>
          <a:r>
            <a:rPr lang="en-US" sz="1400" dirty="0">
              <a:latin typeface="Century Gothic" panose="020B0502020202020204" pitchFamily="34" charset="0"/>
            </a:rPr>
            <a:t>Cooperative Extension: 4-H Youth Development, free/minimal charge, provides education, relationship with community and farmers</a:t>
          </a:r>
        </a:p>
      </dgm:t>
    </dgm:pt>
    <dgm:pt modelId="{0BE52C6A-248C-49E9-BF7F-1C049CF3DD47}" type="parTrans" cxnId="{181996F9-807C-4512-90BC-7CF8F9E777D0}">
      <dgm:prSet/>
      <dgm:spPr/>
      <dgm:t>
        <a:bodyPr/>
        <a:lstStyle/>
        <a:p>
          <a:endParaRPr lang="en-US" sz="2000">
            <a:latin typeface="Century Gothic" panose="020B0502020202020204" pitchFamily="34" charset="0"/>
          </a:endParaRPr>
        </a:p>
      </dgm:t>
    </dgm:pt>
    <dgm:pt modelId="{6E817FEF-2A69-4A2E-ADE2-16708F8FDF71}" type="sibTrans" cxnId="{181996F9-807C-4512-90BC-7CF8F9E777D0}">
      <dgm:prSet/>
      <dgm:spPr/>
      <dgm:t>
        <a:bodyPr/>
        <a:lstStyle/>
        <a:p>
          <a:endParaRPr lang="en-US" sz="2000">
            <a:latin typeface="Century Gothic" panose="020B0502020202020204" pitchFamily="34" charset="0"/>
          </a:endParaRPr>
        </a:p>
      </dgm:t>
    </dgm:pt>
    <dgm:pt modelId="{F341097F-47E0-4112-9B36-9B83A22B40AE}">
      <dgm:prSet custT="1"/>
      <dgm:spPr/>
      <dgm:t>
        <a:bodyPr/>
        <a:lstStyle/>
        <a:p>
          <a:r>
            <a:rPr lang="en-US" sz="1800" b="1" dirty="0">
              <a:solidFill>
                <a:schemeClr val="accent5">
                  <a:lumMod val="20000"/>
                  <a:lumOff val="80000"/>
                </a:schemeClr>
              </a:solidFill>
              <a:latin typeface="Century Gothic" panose="020B0502020202020204" pitchFamily="34" charset="0"/>
            </a:rPr>
            <a:t>Robert Wood Johnson</a:t>
          </a:r>
        </a:p>
      </dgm:t>
    </dgm:pt>
    <dgm:pt modelId="{4AB1F333-47CC-482E-BB68-9D9A735D3DE2}" type="parTrans" cxnId="{4C7A0D02-297A-4EF4-8312-24031752ADAE}">
      <dgm:prSet/>
      <dgm:spPr/>
      <dgm:t>
        <a:bodyPr/>
        <a:lstStyle/>
        <a:p>
          <a:endParaRPr lang="en-US" sz="2000">
            <a:latin typeface="Century Gothic" panose="020B0502020202020204" pitchFamily="34" charset="0"/>
          </a:endParaRPr>
        </a:p>
      </dgm:t>
    </dgm:pt>
    <dgm:pt modelId="{29A818F5-EEC9-48C7-99A9-1CAB28C74D23}" type="sibTrans" cxnId="{4C7A0D02-297A-4EF4-8312-24031752ADAE}">
      <dgm:prSet phldrT="2" phldr="0" custT="1"/>
      <dgm:spPr/>
      <dgm:t>
        <a:bodyPr/>
        <a:lstStyle/>
        <a:p>
          <a:r>
            <a:rPr lang="en-US" sz="5400">
              <a:latin typeface="Century Gothic" panose="020B0502020202020204" pitchFamily="34" charset="0"/>
            </a:rPr>
            <a:t>2</a:t>
          </a:r>
          <a:endParaRPr lang="en-US" sz="5400" dirty="0">
            <a:latin typeface="Century Gothic" panose="020B0502020202020204" pitchFamily="34" charset="0"/>
          </a:endParaRPr>
        </a:p>
      </dgm:t>
    </dgm:pt>
    <dgm:pt modelId="{E289FCDD-A78E-4967-BDC9-70886FE18C47}">
      <dgm:prSet custT="1"/>
      <dgm:spPr/>
      <dgm:t>
        <a:bodyPr/>
        <a:lstStyle/>
        <a:p>
          <a:r>
            <a:rPr lang="en-US" sz="1400" dirty="0">
              <a:latin typeface="Century Gothic" panose="020B0502020202020204" pitchFamily="34" charset="0"/>
            </a:rPr>
            <a:t>Largest health care facility in the area and already provide a lot of health education services to New Brunswick (Wellness Cooking, but nothing aimed at health of children) </a:t>
          </a:r>
        </a:p>
      </dgm:t>
    </dgm:pt>
    <dgm:pt modelId="{237BA5C9-E4DB-4DB1-B720-D06C21864F77}" type="parTrans" cxnId="{A1106F14-EBCE-48F8-AE38-B8509166C555}">
      <dgm:prSet/>
      <dgm:spPr/>
      <dgm:t>
        <a:bodyPr/>
        <a:lstStyle/>
        <a:p>
          <a:endParaRPr lang="en-US" sz="2000">
            <a:latin typeface="Century Gothic" panose="020B0502020202020204" pitchFamily="34" charset="0"/>
          </a:endParaRPr>
        </a:p>
      </dgm:t>
    </dgm:pt>
    <dgm:pt modelId="{2B97CEE4-08A8-4579-8AC3-F2EFBF2D90C0}" type="sibTrans" cxnId="{A1106F14-EBCE-48F8-AE38-B8509166C555}">
      <dgm:prSet/>
      <dgm:spPr/>
      <dgm:t>
        <a:bodyPr/>
        <a:lstStyle/>
        <a:p>
          <a:endParaRPr lang="en-US" sz="2000">
            <a:latin typeface="Century Gothic" panose="020B0502020202020204" pitchFamily="34" charset="0"/>
          </a:endParaRPr>
        </a:p>
      </dgm:t>
    </dgm:pt>
    <dgm:pt modelId="{3F2DD8AA-1E9E-480C-9528-6C165BC09CBE}">
      <dgm:prSet custT="1"/>
      <dgm:spPr/>
      <dgm:t>
        <a:bodyPr/>
        <a:lstStyle/>
        <a:p>
          <a:r>
            <a:rPr lang="en-US" sz="1800" b="1" dirty="0">
              <a:solidFill>
                <a:schemeClr val="accent5">
                  <a:lumMod val="20000"/>
                  <a:lumOff val="80000"/>
                </a:schemeClr>
              </a:solidFill>
              <a:latin typeface="Century Gothic" panose="020B0502020202020204" pitchFamily="34" charset="0"/>
            </a:rPr>
            <a:t>Community Farmer’s Market</a:t>
          </a:r>
        </a:p>
      </dgm:t>
    </dgm:pt>
    <dgm:pt modelId="{FC88EDFA-CAE6-4D1C-9C50-DEDAB71FE102}" type="parTrans" cxnId="{359DDD25-89E7-4A30-B743-1B639B98E832}">
      <dgm:prSet/>
      <dgm:spPr/>
      <dgm:t>
        <a:bodyPr/>
        <a:lstStyle/>
        <a:p>
          <a:endParaRPr lang="en-US" sz="2000">
            <a:latin typeface="Century Gothic" panose="020B0502020202020204" pitchFamily="34" charset="0"/>
          </a:endParaRPr>
        </a:p>
      </dgm:t>
    </dgm:pt>
    <dgm:pt modelId="{6282F149-BA67-4D6B-BCB0-35289FB27B11}" type="sibTrans" cxnId="{359DDD25-89E7-4A30-B743-1B639B98E832}">
      <dgm:prSet phldrT="3" phldr="0" custT="1"/>
      <dgm:spPr/>
      <dgm:t>
        <a:bodyPr/>
        <a:lstStyle/>
        <a:p>
          <a:r>
            <a:rPr lang="en-US" sz="5400">
              <a:latin typeface="Century Gothic" panose="020B0502020202020204" pitchFamily="34" charset="0"/>
            </a:rPr>
            <a:t>3</a:t>
          </a:r>
        </a:p>
      </dgm:t>
    </dgm:pt>
    <dgm:pt modelId="{AD2A05E8-5E20-4C30-994A-1A8155E77622}">
      <dgm:prSet custT="1"/>
      <dgm:spPr/>
      <dgm:t>
        <a:bodyPr/>
        <a:lstStyle/>
        <a:p>
          <a:r>
            <a:rPr lang="en-US" sz="1400" dirty="0">
              <a:latin typeface="Century Gothic" panose="020B0502020202020204" pitchFamily="34" charset="0"/>
            </a:rPr>
            <a:t>Community garden, but not focused on children</a:t>
          </a:r>
        </a:p>
      </dgm:t>
    </dgm:pt>
    <dgm:pt modelId="{EAFB5C67-2767-4DBB-B499-A6855B0BA836}" type="parTrans" cxnId="{7ABD0E45-F0A2-4552-9EC6-EB7B4982B74F}">
      <dgm:prSet/>
      <dgm:spPr/>
      <dgm:t>
        <a:bodyPr/>
        <a:lstStyle/>
        <a:p>
          <a:endParaRPr lang="en-US" sz="2000">
            <a:latin typeface="Century Gothic" panose="020B0502020202020204" pitchFamily="34" charset="0"/>
          </a:endParaRPr>
        </a:p>
      </dgm:t>
    </dgm:pt>
    <dgm:pt modelId="{BCAF747B-B463-43FB-99F3-A1F0B932E2D3}" type="sibTrans" cxnId="{7ABD0E45-F0A2-4552-9EC6-EB7B4982B74F}">
      <dgm:prSet/>
      <dgm:spPr/>
      <dgm:t>
        <a:bodyPr/>
        <a:lstStyle/>
        <a:p>
          <a:endParaRPr lang="en-US" sz="2000">
            <a:latin typeface="Century Gothic" panose="020B0502020202020204" pitchFamily="34" charset="0"/>
          </a:endParaRPr>
        </a:p>
      </dgm:t>
    </dgm:pt>
    <dgm:pt modelId="{0737C743-5BB5-4FF6-98E0-ADCDCECC7D46}">
      <dgm:prSet custT="1"/>
      <dgm:spPr/>
      <dgm:t>
        <a:bodyPr/>
        <a:lstStyle/>
        <a:p>
          <a:r>
            <a:rPr lang="en-US" sz="1400" dirty="0">
              <a:latin typeface="Century Gothic" panose="020B0502020202020204" pitchFamily="34" charset="0"/>
            </a:rPr>
            <a:t>They support other gardening efforts across New Brunswick – large ally! </a:t>
          </a:r>
        </a:p>
      </dgm:t>
    </dgm:pt>
    <dgm:pt modelId="{CC569E0C-7294-4348-9E33-2D8F73B79EEF}" type="parTrans" cxnId="{866ED4E6-CEE6-450B-BADF-896B8B00A960}">
      <dgm:prSet/>
      <dgm:spPr/>
      <dgm:t>
        <a:bodyPr/>
        <a:lstStyle/>
        <a:p>
          <a:endParaRPr lang="en-US"/>
        </a:p>
      </dgm:t>
    </dgm:pt>
    <dgm:pt modelId="{AFC208D8-7A54-4A40-B47E-99C342DFD0D6}" type="sibTrans" cxnId="{866ED4E6-CEE6-450B-BADF-896B8B00A960}">
      <dgm:prSet/>
      <dgm:spPr/>
      <dgm:t>
        <a:bodyPr/>
        <a:lstStyle/>
        <a:p>
          <a:endParaRPr lang="en-US"/>
        </a:p>
      </dgm:t>
    </dgm:pt>
    <dgm:pt modelId="{FDF94E03-BCCD-4F81-A1B7-85E7D0100931}">
      <dgm:prSet custT="1"/>
      <dgm:spPr/>
      <dgm:t>
        <a:bodyPr/>
        <a:lstStyle/>
        <a:p>
          <a:r>
            <a:rPr lang="en-US" sz="1400" dirty="0">
              <a:latin typeface="Century Gothic" panose="020B0502020202020204" pitchFamily="34" charset="0"/>
            </a:rPr>
            <a:t>Buy a plot until we purchase land</a:t>
          </a:r>
        </a:p>
      </dgm:t>
    </dgm:pt>
    <dgm:pt modelId="{B02A6026-F347-424F-814E-7AC89FC3D019}" type="parTrans" cxnId="{13155FC2-E5F4-45C1-8FC9-67D06671C5C5}">
      <dgm:prSet/>
      <dgm:spPr/>
      <dgm:t>
        <a:bodyPr/>
        <a:lstStyle/>
        <a:p>
          <a:endParaRPr lang="en-US"/>
        </a:p>
      </dgm:t>
    </dgm:pt>
    <dgm:pt modelId="{A5BB97E8-BBC1-4F65-B31A-0DD44710E019}" type="sibTrans" cxnId="{13155FC2-E5F4-45C1-8FC9-67D06671C5C5}">
      <dgm:prSet/>
      <dgm:spPr/>
      <dgm:t>
        <a:bodyPr/>
        <a:lstStyle/>
        <a:p>
          <a:endParaRPr lang="en-US"/>
        </a:p>
      </dgm:t>
    </dgm:pt>
    <dgm:pt modelId="{6B46E5AF-277D-410E-BBF8-71A5AC5C3DE3}" type="pres">
      <dgm:prSet presAssocID="{343EF03B-D86A-44C5-AE7D-7477293A492B}" presName="Name0" presStyleCnt="0">
        <dgm:presLayoutVars>
          <dgm:animLvl val="lvl"/>
          <dgm:resizeHandles val="exact"/>
        </dgm:presLayoutVars>
      </dgm:prSet>
      <dgm:spPr/>
    </dgm:pt>
    <dgm:pt modelId="{A6B2EB97-D541-4A1C-8E64-6AC682F7EBEF}" type="pres">
      <dgm:prSet presAssocID="{7101B47E-7370-4C96-B614-95A1E8CCC5F9}" presName="compositeNode" presStyleCnt="0">
        <dgm:presLayoutVars>
          <dgm:bulletEnabled val="1"/>
        </dgm:presLayoutVars>
      </dgm:prSet>
      <dgm:spPr/>
    </dgm:pt>
    <dgm:pt modelId="{75541355-D3CF-4D18-9664-144A5E9D7C91}" type="pres">
      <dgm:prSet presAssocID="{7101B47E-7370-4C96-B614-95A1E8CCC5F9}" presName="bgRect" presStyleLbl="bgAccFollowNode1" presStyleIdx="0" presStyleCnt="3"/>
      <dgm:spPr/>
    </dgm:pt>
    <dgm:pt modelId="{ADC186CB-81D2-4951-B980-DF8507A5C5EB}" type="pres">
      <dgm:prSet presAssocID="{70A13E26-B337-45A5-81D1-44717A90A568}" presName="sibTransNodeCircle" presStyleLbl="alignNode1" presStyleIdx="0" presStyleCnt="6">
        <dgm:presLayoutVars>
          <dgm:chMax val="0"/>
          <dgm:bulletEnabled/>
        </dgm:presLayoutVars>
      </dgm:prSet>
      <dgm:spPr/>
    </dgm:pt>
    <dgm:pt modelId="{07BA425B-DEC3-432F-9098-665BEFC21E97}" type="pres">
      <dgm:prSet presAssocID="{7101B47E-7370-4C96-B614-95A1E8CCC5F9}" presName="bottomLine" presStyleLbl="alignNode1" presStyleIdx="1" presStyleCnt="6">
        <dgm:presLayoutVars/>
      </dgm:prSet>
      <dgm:spPr/>
    </dgm:pt>
    <dgm:pt modelId="{BFBFB206-2BD4-4C3E-8F2A-69AC4BD5BE12}" type="pres">
      <dgm:prSet presAssocID="{7101B47E-7370-4C96-B614-95A1E8CCC5F9}" presName="nodeText" presStyleLbl="bgAccFollowNode1" presStyleIdx="0" presStyleCnt="3">
        <dgm:presLayoutVars>
          <dgm:bulletEnabled val="1"/>
        </dgm:presLayoutVars>
      </dgm:prSet>
      <dgm:spPr/>
    </dgm:pt>
    <dgm:pt modelId="{830D1FE9-8AF3-43CC-AF48-467BD3E31FCC}" type="pres">
      <dgm:prSet presAssocID="{70A13E26-B337-45A5-81D1-44717A90A568}" presName="sibTrans" presStyleCnt="0"/>
      <dgm:spPr/>
    </dgm:pt>
    <dgm:pt modelId="{13F97423-6C50-4C37-802C-6644755A67B7}" type="pres">
      <dgm:prSet presAssocID="{F341097F-47E0-4112-9B36-9B83A22B40AE}" presName="compositeNode" presStyleCnt="0">
        <dgm:presLayoutVars>
          <dgm:bulletEnabled val="1"/>
        </dgm:presLayoutVars>
      </dgm:prSet>
      <dgm:spPr/>
    </dgm:pt>
    <dgm:pt modelId="{964279BE-D498-4366-A1A7-9B55167F7066}" type="pres">
      <dgm:prSet presAssocID="{F341097F-47E0-4112-9B36-9B83A22B40AE}" presName="bgRect" presStyleLbl="bgAccFollowNode1" presStyleIdx="1" presStyleCnt="3"/>
      <dgm:spPr/>
    </dgm:pt>
    <dgm:pt modelId="{251E11EE-2DC7-40C6-81A0-656A734C74C9}" type="pres">
      <dgm:prSet presAssocID="{29A818F5-EEC9-48C7-99A9-1CAB28C74D23}" presName="sibTransNodeCircle" presStyleLbl="alignNode1" presStyleIdx="2" presStyleCnt="6">
        <dgm:presLayoutVars>
          <dgm:chMax val="0"/>
          <dgm:bulletEnabled/>
        </dgm:presLayoutVars>
      </dgm:prSet>
      <dgm:spPr/>
    </dgm:pt>
    <dgm:pt modelId="{0CA3E19D-DD3A-4739-A81E-C3E7B761D73D}" type="pres">
      <dgm:prSet presAssocID="{F341097F-47E0-4112-9B36-9B83A22B40AE}" presName="bottomLine" presStyleLbl="alignNode1" presStyleIdx="3" presStyleCnt="6">
        <dgm:presLayoutVars/>
      </dgm:prSet>
      <dgm:spPr/>
    </dgm:pt>
    <dgm:pt modelId="{9292D057-3B16-42F7-A502-977D6CA316B7}" type="pres">
      <dgm:prSet presAssocID="{F341097F-47E0-4112-9B36-9B83A22B40AE}" presName="nodeText" presStyleLbl="bgAccFollowNode1" presStyleIdx="1" presStyleCnt="3">
        <dgm:presLayoutVars>
          <dgm:bulletEnabled val="1"/>
        </dgm:presLayoutVars>
      </dgm:prSet>
      <dgm:spPr/>
    </dgm:pt>
    <dgm:pt modelId="{E7D3F58C-907E-41D7-B461-E7C5911440A1}" type="pres">
      <dgm:prSet presAssocID="{29A818F5-EEC9-48C7-99A9-1CAB28C74D23}" presName="sibTrans" presStyleCnt="0"/>
      <dgm:spPr/>
    </dgm:pt>
    <dgm:pt modelId="{D0DFC1FE-A338-4D9B-AD79-278462B0720F}" type="pres">
      <dgm:prSet presAssocID="{3F2DD8AA-1E9E-480C-9528-6C165BC09CBE}" presName="compositeNode" presStyleCnt="0">
        <dgm:presLayoutVars>
          <dgm:bulletEnabled val="1"/>
        </dgm:presLayoutVars>
      </dgm:prSet>
      <dgm:spPr/>
    </dgm:pt>
    <dgm:pt modelId="{19D659DB-1DFC-4CA0-92F2-FBA29D6DAE9D}" type="pres">
      <dgm:prSet presAssocID="{3F2DD8AA-1E9E-480C-9528-6C165BC09CBE}" presName="bgRect" presStyleLbl="bgAccFollowNode1" presStyleIdx="2" presStyleCnt="3"/>
      <dgm:spPr/>
    </dgm:pt>
    <dgm:pt modelId="{28E29B35-C8E7-45C8-BAAF-4C83EE81BAA8}" type="pres">
      <dgm:prSet presAssocID="{6282F149-BA67-4D6B-BCB0-35289FB27B11}" presName="sibTransNodeCircle" presStyleLbl="alignNode1" presStyleIdx="4" presStyleCnt="6">
        <dgm:presLayoutVars>
          <dgm:chMax val="0"/>
          <dgm:bulletEnabled/>
        </dgm:presLayoutVars>
      </dgm:prSet>
      <dgm:spPr/>
    </dgm:pt>
    <dgm:pt modelId="{2CC5A68C-6801-4782-BCBC-A46070D5CD18}" type="pres">
      <dgm:prSet presAssocID="{3F2DD8AA-1E9E-480C-9528-6C165BC09CBE}" presName="bottomLine" presStyleLbl="alignNode1" presStyleIdx="5" presStyleCnt="6">
        <dgm:presLayoutVars/>
      </dgm:prSet>
      <dgm:spPr/>
    </dgm:pt>
    <dgm:pt modelId="{E059B020-E1DC-442B-827B-2ECBAE444291}" type="pres">
      <dgm:prSet presAssocID="{3F2DD8AA-1E9E-480C-9528-6C165BC09CBE}" presName="nodeText" presStyleLbl="bgAccFollowNode1" presStyleIdx="2" presStyleCnt="3">
        <dgm:presLayoutVars>
          <dgm:bulletEnabled val="1"/>
        </dgm:presLayoutVars>
      </dgm:prSet>
      <dgm:spPr/>
    </dgm:pt>
  </dgm:ptLst>
  <dgm:cxnLst>
    <dgm:cxn modelId="{4C7A0D02-297A-4EF4-8312-24031752ADAE}" srcId="{343EF03B-D86A-44C5-AE7D-7477293A492B}" destId="{F341097F-47E0-4112-9B36-9B83A22B40AE}" srcOrd="1" destOrd="0" parTransId="{4AB1F333-47CC-482E-BB68-9D9A735D3DE2}" sibTransId="{29A818F5-EEC9-48C7-99A9-1CAB28C74D23}"/>
    <dgm:cxn modelId="{525CA60F-5392-49DF-A925-3E1F24D1FA98}" type="presOf" srcId="{F341097F-47E0-4112-9B36-9B83A22B40AE}" destId="{9292D057-3B16-42F7-A502-977D6CA316B7}" srcOrd="1" destOrd="0" presId="urn:microsoft.com/office/officeart/2016/7/layout/BasicLinearProcessNumbered"/>
    <dgm:cxn modelId="{A1106F14-EBCE-48F8-AE38-B8509166C555}" srcId="{F341097F-47E0-4112-9B36-9B83A22B40AE}" destId="{E289FCDD-A78E-4967-BDC9-70886FE18C47}" srcOrd="0" destOrd="0" parTransId="{237BA5C9-E4DB-4DB1-B720-D06C21864F77}" sibTransId="{2B97CEE4-08A8-4579-8AC3-F2EFBF2D90C0}"/>
    <dgm:cxn modelId="{2517201D-EB6C-4BDE-93E2-3B3995BA6C9C}" type="presOf" srcId="{7101B47E-7370-4C96-B614-95A1E8CCC5F9}" destId="{75541355-D3CF-4D18-9664-144A5E9D7C91}" srcOrd="0" destOrd="0" presId="urn:microsoft.com/office/officeart/2016/7/layout/BasicLinearProcessNumbered"/>
    <dgm:cxn modelId="{359DDD25-89E7-4A30-B743-1B639B98E832}" srcId="{343EF03B-D86A-44C5-AE7D-7477293A492B}" destId="{3F2DD8AA-1E9E-480C-9528-6C165BC09CBE}" srcOrd="2" destOrd="0" parTransId="{FC88EDFA-CAE6-4D1C-9C50-DEDAB71FE102}" sibTransId="{6282F149-BA67-4D6B-BCB0-35289FB27B11}"/>
    <dgm:cxn modelId="{78A27231-11BF-409D-96AE-D2FE5941AA91}" type="presOf" srcId="{0737C743-5BB5-4FF6-98E0-ADCDCECC7D46}" destId="{E059B020-E1DC-442B-827B-2ECBAE444291}" srcOrd="0" destOrd="2" presId="urn:microsoft.com/office/officeart/2016/7/layout/BasicLinearProcessNumbered"/>
    <dgm:cxn modelId="{9DF1BD33-9C7D-4276-BE04-5F85E1ED13F0}" type="presOf" srcId="{343EF03B-D86A-44C5-AE7D-7477293A492B}" destId="{6B46E5AF-277D-410E-BBF8-71A5AC5C3DE3}" srcOrd="0" destOrd="0" presId="urn:microsoft.com/office/officeart/2016/7/layout/BasicLinearProcessNumbered"/>
    <dgm:cxn modelId="{7ABD0E45-F0A2-4552-9EC6-EB7B4982B74F}" srcId="{3F2DD8AA-1E9E-480C-9528-6C165BC09CBE}" destId="{AD2A05E8-5E20-4C30-994A-1A8155E77622}" srcOrd="0" destOrd="0" parTransId="{EAFB5C67-2767-4DBB-B499-A6855B0BA836}" sibTransId="{BCAF747B-B463-43FB-99F3-A1F0B932E2D3}"/>
    <dgm:cxn modelId="{3B1CFB70-8E76-4FB0-B4C9-5491BAD10F86}" type="presOf" srcId="{7101B47E-7370-4C96-B614-95A1E8CCC5F9}" destId="{BFBFB206-2BD4-4C3E-8F2A-69AC4BD5BE12}" srcOrd="1" destOrd="0" presId="urn:microsoft.com/office/officeart/2016/7/layout/BasicLinearProcessNumbered"/>
    <dgm:cxn modelId="{287B1D84-3956-42EB-A43E-C2AF3FCF3222}" type="presOf" srcId="{6282F149-BA67-4D6B-BCB0-35289FB27B11}" destId="{28E29B35-C8E7-45C8-BAAF-4C83EE81BAA8}" srcOrd="0" destOrd="0" presId="urn:microsoft.com/office/officeart/2016/7/layout/BasicLinearProcessNumbered"/>
    <dgm:cxn modelId="{72771D9C-7342-4FCB-9922-7ADBF092DCC5}" type="presOf" srcId="{3F2DD8AA-1E9E-480C-9528-6C165BC09CBE}" destId="{E059B020-E1DC-442B-827B-2ECBAE444291}" srcOrd="1" destOrd="0" presId="urn:microsoft.com/office/officeart/2016/7/layout/BasicLinearProcessNumbered"/>
    <dgm:cxn modelId="{9DDC91A9-8896-4A48-A085-54C58992A7B3}" type="presOf" srcId="{29A818F5-EEC9-48C7-99A9-1CAB28C74D23}" destId="{251E11EE-2DC7-40C6-81A0-656A734C74C9}" srcOrd="0" destOrd="0" presId="urn:microsoft.com/office/officeart/2016/7/layout/BasicLinearProcessNumbered"/>
    <dgm:cxn modelId="{436338B1-CCB9-4EF1-9DAE-948ED4298DC4}" type="presOf" srcId="{70A13E26-B337-45A5-81D1-44717A90A568}" destId="{ADC186CB-81D2-4951-B980-DF8507A5C5EB}" srcOrd="0" destOrd="0" presId="urn:microsoft.com/office/officeart/2016/7/layout/BasicLinearProcessNumbered"/>
    <dgm:cxn modelId="{F00F86B1-44CF-48FB-BCDB-9DEDCE705175}" type="presOf" srcId="{F341097F-47E0-4112-9B36-9B83A22B40AE}" destId="{964279BE-D498-4366-A1A7-9B55167F7066}" srcOrd="0" destOrd="0" presId="urn:microsoft.com/office/officeart/2016/7/layout/BasicLinearProcessNumbered"/>
    <dgm:cxn modelId="{166F9BBF-3BFF-4901-914E-195881358A6F}" type="presOf" srcId="{3F2DD8AA-1E9E-480C-9528-6C165BC09CBE}" destId="{19D659DB-1DFC-4CA0-92F2-FBA29D6DAE9D}" srcOrd="0" destOrd="0" presId="urn:microsoft.com/office/officeart/2016/7/layout/BasicLinearProcessNumbered"/>
    <dgm:cxn modelId="{13155FC2-E5F4-45C1-8FC9-67D06671C5C5}" srcId="{3F2DD8AA-1E9E-480C-9528-6C165BC09CBE}" destId="{FDF94E03-BCCD-4F81-A1B7-85E7D0100931}" srcOrd="2" destOrd="0" parTransId="{B02A6026-F347-424F-814E-7AC89FC3D019}" sibTransId="{A5BB97E8-BBC1-4F65-B31A-0DD44710E019}"/>
    <dgm:cxn modelId="{59D98DD6-39A2-4200-8B8A-21F35BAC9577}" srcId="{343EF03B-D86A-44C5-AE7D-7477293A492B}" destId="{7101B47E-7370-4C96-B614-95A1E8CCC5F9}" srcOrd="0" destOrd="0" parTransId="{2B394FC2-B026-43FA-9DF3-850AB90E2CE0}" sibTransId="{70A13E26-B337-45A5-81D1-44717A90A568}"/>
    <dgm:cxn modelId="{27C738DB-4D82-4965-B81A-6B8D77A598C9}" type="presOf" srcId="{AD2A05E8-5E20-4C30-994A-1A8155E77622}" destId="{E059B020-E1DC-442B-827B-2ECBAE444291}" srcOrd="0" destOrd="1" presId="urn:microsoft.com/office/officeart/2016/7/layout/BasicLinearProcessNumbered"/>
    <dgm:cxn modelId="{696ECBE0-F266-4E2F-B392-25A71452C620}" type="presOf" srcId="{E289FCDD-A78E-4967-BDC9-70886FE18C47}" destId="{9292D057-3B16-42F7-A502-977D6CA316B7}" srcOrd="0" destOrd="1" presId="urn:microsoft.com/office/officeart/2016/7/layout/BasicLinearProcessNumbered"/>
    <dgm:cxn modelId="{0F3982E3-42E1-4B44-9D81-2A6796F12A03}" type="presOf" srcId="{FDF94E03-BCCD-4F81-A1B7-85E7D0100931}" destId="{E059B020-E1DC-442B-827B-2ECBAE444291}" srcOrd="0" destOrd="3" presId="urn:microsoft.com/office/officeart/2016/7/layout/BasicLinearProcessNumbered"/>
    <dgm:cxn modelId="{866ED4E6-CEE6-450B-BADF-896B8B00A960}" srcId="{3F2DD8AA-1E9E-480C-9528-6C165BC09CBE}" destId="{0737C743-5BB5-4FF6-98E0-ADCDCECC7D46}" srcOrd="1" destOrd="0" parTransId="{CC569E0C-7294-4348-9E33-2D8F73B79EEF}" sibTransId="{AFC208D8-7A54-4A40-B47E-99C342DFD0D6}"/>
    <dgm:cxn modelId="{09855EF0-9AE3-4E84-BE5C-6C0029B0124C}" type="presOf" srcId="{F80F5A3D-8727-4CFC-BA4A-D1502C5A244F}" destId="{BFBFB206-2BD4-4C3E-8F2A-69AC4BD5BE12}" srcOrd="0" destOrd="1" presId="urn:microsoft.com/office/officeart/2016/7/layout/BasicLinearProcessNumbered"/>
    <dgm:cxn modelId="{181996F9-807C-4512-90BC-7CF8F9E777D0}" srcId="{7101B47E-7370-4C96-B614-95A1E8CCC5F9}" destId="{F80F5A3D-8727-4CFC-BA4A-D1502C5A244F}" srcOrd="0" destOrd="0" parTransId="{0BE52C6A-248C-49E9-BF7F-1C049CF3DD47}" sibTransId="{6E817FEF-2A69-4A2E-ADE2-16708F8FDF71}"/>
    <dgm:cxn modelId="{AF79F11C-B4CA-435A-B93A-6E61657EBF6F}" type="presParOf" srcId="{6B46E5AF-277D-410E-BBF8-71A5AC5C3DE3}" destId="{A6B2EB97-D541-4A1C-8E64-6AC682F7EBEF}" srcOrd="0" destOrd="0" presId="urn:microsoft.com/office/officeart/2016/7/layout/BasicLinearProcessNumbered"/>
    <dgm:cxn modelId="{37C64242-CC87-45ED-8B07-B4B673F16F23}" type="presParOf" srcId="{A6B2EB97-D541-4A1C-8E64-6AC682F7EBEF}" destId="{75541355-D3CF-4D18-9664-144A5E9D7C91}" srcOrd="0" destOrd="0" presId="urn:microsoft.com/office/officeart/2016/7/layout/BasicLinearProcessNumbered"/>
    <dgm:cxn modelId="{9381BFD9-B883-4F39-AEB0-1E8EBF07B898}" type="presParOf" srcId="{A6B2EB97-D541-4A1C-8E64-6AC682F7EBEF}" destId="{ADC186CB-81D2-4951-B980-DF8507A5C5EB}" srcOrd="1" destOrd="0" presId="urn:microsoft.com/office/officeart/2016/7/layout/BasicLinearProcessNumbered"/>
    <dgm:cxn modelId="{D5F5BE9F-FC5D-4DD4-B2A1-9F8B5C25F997}" type="presParOf" srcId="{A6B2EB97-D541-4A1C-8E64-6AC682F7EBEF}" destId="{07BA425B-DEC3-432F-9098-665BEFC21E97}" srcOrd="2" destOrd="0" presId="urn:microsoft.com/office/officeart/2016/7/layout/BasicLinearProcessNumbered"/>
    <dgm:cxn modelId="{5856587A-4041-4910-97B5-D5B627F5B6D5}" type="presParOf" srcId="{A6B2EB97-D541-4A1C-8E64-6AC682F7EBEF}" destId="{BFBFB206-2BD4-4C3E-8F2A-69AC4BD5BE12}" srcOrd="3" destOrd="0" presId="urn:microsoft.com/office/officeart/2016/7/layout/BasicLinearProcessNumbered"/>
    <dgm:cxn modelId="{9EC8AF50-13BD-4427-AF41-20D6AEA6FC11}" type="presParOf" srcId="{6B46E5AF-277D-410E-BBF8-71A5AC5C3DE3}" destId="{830D1FE9-8AF3-43CC-AF48-467BD3E31FCC}" srcOrd="1" destOrd="0" presId="urn:microsoft.com/office/officeart/2016/7/layout/BasicLinearProcessNumbered"/>
    <dgm:cxn modelId="{42057CFF-1EB2-4B1C-8CD2-A2D679937873}" type="presParOf" srcId="{6B46E5AF-277D-410E-BBF8-71A5AC5C3DE3}" destId="{13F97423-6C50-4C37-802C-6644755A67B7}" srcOrd="2" destOrd="0" presId="urn:microsoft.com/office/officeart/2016/7/layout/BasicLinearProcessNumbered"/>
    <dgm:cxn modelId="{14EED919-A1AE-449C-90C2-3BEAFB5E06D8}" type="presParOf" srcId="{13F97423-6C50-4C37-802C-6644755A67B7}" destId="{964279BE-D498-4366-A1A7-9B55167F7066}" srcOrd="0" destOrd="0" presId="urn:microsoft.com/office/officeart/2016/7/layout/BasicLinearProcessNumbered"/>
    <dgm:cxn modelId="{2134991E-650C-4363-99B2-BA61B1BAF421}" type="presParOf" srcId="{13F97423-6C50-4C37-802C-6644755A67B7}" destId="{251E11EE-2DC7-40C6-81A0-656A734C74C9}" srcOrd="1" destOrd="0" presId="urn:microsoft.com/office/officeart/2016/7/layout/BasicLinearProcessNumbered"/>
    <dgm:cxn modelId="{E71281FE-1765-49FC-9E1D-BF657E6F3665}" type="presParOf" srcId="{13F97423-6C50-4C37-802C-6644755A67B7}" destId="{0CA3E19D-DD3A-4739-A81E-C3E7B761D73D}" srcOrd="2" destOrd="0" presId="urn:microsoft.com/office/officeart/2016/7/layout/BasicLinearProcessNumbered"/>
    <dgm:cxn modelId="{177766A6-F7BA-4928-819A-042158DA8ACB}" type="presParOf" srcId="{13F97423-6C50-4C37-802C-6644755A67B7}" destId="{9292D057-3B16-42F7-A502-977D6CA316B7}" srcOrd="3" destOrd="0" presId="urn:microsoft.com/office/officeart/2016/7/layout/BasicLinearProcessNumbered"/>
    <dgm:cxn modelId="{43276412-04FA-4E2F-801D-D57D4ED22B20}" type="presParOf" srcId="{6B46E5AF-277D-410E-BBF8-71A5AC5C3DE3}" destId="{E7D3F58C-907E-41D7-B461-E7C5911440A1}" srcOrd="3" destOrd="0" presId="urn:microsoft.com/office/officeart/2016/7/layout/BasicLinearProcessNumbered"/>
    <dgm:cxn modelId="{79F9B099-5A31-4FFB-A1A3-329461691A51}" type="presParOf" srcId="{6B46E5AF-277D-410E-BBF8-71A5AC5C3DE3}" destId="{D0DFC1FE-A338-4D9B-AD79-278462B0720F}" srcOrd="4" destOrd="0" presId="urn:microsoft.com/office/officeart/2016/7/layout/BasicLinearProcessNumbered"/>
    <dgm:cxn modelId="{1ED5C391-DD95-43B5-B8C9-09BFE9913DA5}" type="presParOf" srcId="{D0DFC1FE-A338-4D9B-AD79-278462B0720F}" destId="{19D659DB-1DFC-4CA0-92F2-FBA29D6DAE9D}" srcOrd="0" destOrd="0" presId="urn:microsoft.com/office/officeart/2016/7/layout/BasicLinearProcessNumbered"/>
    <dgm:cxn modelId="{81EE5423-9C4E-4A18-96F1-8BFA4BA6E027}" type="presParOf" srcId="{D0DFC1FE-A338-4D9B-AD79-278462B0720F}" destId="{28E29B35-C8E7-45C8-BAAF-4C83EE81BAA8}" srcOrd="1" destOrd="0" presId="urn:microsoft.com/office/officeart/2016/7/layout/BasicLinearProcessNumbered"/>
    <dgm:cxn modelId="{66378EFC-A1E8-4E24-8CE1-C67B2E5777ED}" type="presParOf" srcId="{D0DFC1FE-A338-4D9B-AD79-278462B0720F}" destId="{2CC5A68C-6801-4782-BCBC-A46070D5CD18}" srcOrd="2" destOrd="0" presId="urn:microsoft.com/office/officeart/2016/7/layout/BasicLinearProcessNumbered"/>
    <dgm:cxn modelId="{70D5CE44-723F-482A-8832-F303E47B56DB}" type="presParOf" srcId="{D0DFC1FE-A338-4D9B-AD79-278462B0720F}" destId="{E059B020-E1DC-442B-827B-2ECBAE44429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4423D-61EE-401C-80BE-49360ACC37E7}">
      <dsp:nvSpPr>
        <dsp:cNvPr id="0" name=""/>
        <dsp:cNvSpPr/>
      </dsp:nvSpPr>
      <dsp:spPr>
        <a:xfrm>
          <a:off x="1622802" y="0"/>
          <a:ext cx="7773765" cy="130764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833" tIns="332141" rIns="150833" bIns="332141" numCol="1" spcCol="1270" anchor="t" anchorCtr="0">
          <a:noAutofit/>
        </a:bodyPr>
        <a:lstStyle/>
        <a:p>
          <a:pPr marL="0" lvl="0" indent="0" algn="l" defTabSz="488950">
            <a:lnSpc>
              <a:spcPct val="90000"/>
            </a:lnSpc>
            <a:spcBef>
              <a:spcPct val="0"/>
            </a:spcBef>
            <a:spcAft>
              <a:spcPct val="35000"/>
            </a:spcAft>
            <a:buNone/>
          </a:pPr>
          <a:r>
            <a:rPr lang="en-US" sz="1100" b="1" kern="1200" dirty="0">
              <a:latin typeface="Century Gothic" panose="020B0502020202020204" pitchFamily="34" charset="0"/>
            </a:rPr>
            <a:t>Provide youth with partnerships within the community</a:t>
          </a:r>
        </a:p>
        <a:p>
          <a:pPr marL="57150" lvl="1" indent="-57150" algn="l" defTabSz="400050">
            <a:lnSpc>
              <a:spcPct val="90000"/>
            </a:lnSpc>
            <a:spcBef>
              <a:spcPct val="0"/>
            </a:spcBef>
            <a:spcAft>
              <a:spcPct val="15000"/>
            </a:spcAft>
            <a:buChar char="•"/>
          </a:pPr>
          <a:r>
            <a:rPr lang="en-US" sz="900" kern="1200">
              <a:latin typeface="Century Gothic" panose="020B0502020202020204" pitchFamily="34" charset="0"/>
            </a:rPr>
            <a:t>GB will provide all participating youth with mentors.</a:t>
          </a:r>
        </a:p>
        <a:p>
          <a:pPr marL="57150" lvl="1" indent="-57150" algn="l" defTabSz="400050">
            <a:lnSpc>
              <a:spcPct val="90000"/>
            </a:lnSpc>
            <a:spcBef>
              <a:spcPct val="0"/>
            </a:spcBef>
            <a:spcAft>
              <a:spcPct val="15000"/>
            </a:spcAft>
            <a:buChar char="•"/>
          </a:pPr>
          <a:r>
            <a:rPr lang="en-US" sz="900" kern="1200">
              <a:latin typeface="Century Gothic" panose="020B0502020202020204" pitchFamily="34" charset="0"/>
            </a:rPr>
            <a:t>GB will organize 80% of participating youth together to form stronger leadership skills including: communication, organization, and decision-making skills. </a:t>
          </a:r>
        </a:p>
        <a:p>
          <a:pPr marL="57150" lvl="1" indent="-57150" algn="l" defTabSz="400050">
            <a:lnSpc>
              <a:spcPct val="90000"/>
            </a:lnSpc>
            <a:spcBef>
              <a:spcPct val="0"/>
            </a:spcBef>
            <a:spcAft>
              <a:spcPct val="15000"/>
            </a:spcAft>
            <a:buChar char="•"/>
          </a:pPr>
          <a:r>
            <a:rPr lang="en-US" sz="900" kern="1200" dirty="0">
              <a:latin typeface="Century Gothic" panose="020B0502020202020204" pitchFamily="34" charset="0"/>
            </a:rPr>
            <a:t>50% of the youth will confirm that GB has helped them relate more to their peers and community after 6 months of being in the program.</a:t>
          </a:r>
        </a:p>
      </dsp:txBody>
      <dsp:txXfrm>
        <a:off x="1622802" y="0"/>
        <a:ext cx="7773765" cy="1307641"/>
      </dsp:txXfrm>
    </dsp:sp>
    <dsp:sp modelId="{7729474E-3E67-4CAC-80C8-3F8EBE35208D}">
      <dsp:nvSpPr>
        <dsp:cNvPr id="0" name=""/>
        <dsp:cNvSpPr/>
      </dsp:nvSpPr>
      <dsp:spPr>
        <a:xfrm>
          <a:off x="332998" y="2980"/>
          <a:ext cx="1270835" cy="1307641"/>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40" tIns="129166" rIns="102840" bIns="129166" numCol="1" spcCol="1270" anchor="ctr" anchorCtr="0">
          <a:noAutofit/>
        </a:bodyPr>
        <a:lstStyle/>
        <a:p>
          <a:pPr marL="0" lvl="0" indent="0" algn="ctr" defTabSz="622300">
            <a:lnSpc>
              <a:spcPct val="90000"/>
            </a:lnSpc>
            <a:spcBef>
              <a:spcPct val="0"/>
            </a:spcBef>
            <a:spcAft>
              <a:spcPct val="35000"/>
            </a:spcAft>
            <a:buNone/>
          </a:pPr>
          <a:r>
            <a:rPr lang="en-US" sz="1400" kern="1200">
              <a:latin typeface="Century Gothic" panose="020B0502020202020204" pitchFamily="34" charset="0"/>
            </a:rPr>
            <a:t>Provide</a:t>
          </a:r>
        </a:p>
      </dsp:txBody>
      <dsp:txXfrm>
        <a:off x="332998" y="2980"/>
        <a:ext cx="1270835" cy="1307641"/>
      </dsp:txXfrm>
    </dsp:sp>
    <dsp:sp modelId="{D1DD040B-1ABD-4457-B81E-1A66E3748186}">
      <dsp:nvSpPr>
        <dsp:cNvPr id="0" name=""/>
        <dsp:cNvSpPr/>
      </dsp:nvSpPr>
      <dsp:spPr>
        <a:xfrm>
          <a:off x="1610442" y="1389079"/>
          <a:ext cx="7773765" cy="1307641"/>
        </a:xfrm>
        <a:prstGeom prst="rect">
          <a:avLst/>
        </a:prstGeom>
        <a:solidFill>
          <a:schemeClr val="accent3">
            <a:hueOff val="1514783"/>
            <a:satOff val="9135"/>
            <a:lumOff val="-5539"/>
            <a:alphaOff val="0"/>
          </a:schemeClr>
        </a:solidFill>
        <a:ln w="12700" cap="flat" cmpd="sng" algn="ctr">
          <a:solidFill>
            <a:schemeClr val="accent3">
              <a:hueOff val="1514783"/>
              <a:satOff val="9135"/>
              <a:lumOff val="-55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833" tIns="332141" rIns="150833" bIns="332141" numCol="1" spcCol="1270" anchor="t" anchorCtr="0">
          <a:noAutofit/>
        </a:bodyPr>
        <a:lstStyle/>
        <a:p>
          <a:pPr marL="0" lvl="0" indent="0" algn="l" defTabSz="488950">
            <a:lnSpc>
              <a:spcPct val="90000"/>
            </a:lnSpc>
            <a:spcBef>
              <a:spcPct val="0"/>
            </a:spcBef>
            <a:spcAft>
              <a:spcPct val="35000"/>
            </a:spcAft>
            <a:buNone/>
          </a:pPr>
          <a:r>
            <a:rPr lang="en-US" sz="1100" b="1" u="none" kern="1200" dirty="0">
              <a:latin typeface="Century Gothic" panose="020B0502020202020204" pitchFamily="34" charset="0"/>
            </a:rPr>
            <a:t>Teach the youth about healthier options in their daily lives</a:t>
          </a:r>
        </a:p>
        <a:p>
          <a:pPr marL="57150" lvl="1" indent="-57150" algn="l" defTabSz="400050">
            <a:lnSpc>
              <a:spcPct val="90000"/>
            </a:lnSpc>
            <a:spcBef>
              <a:spcPct val="0"/>
            </a:spcBef>
            <a:spcAft>
              <a:spcPct val="15000"/>
            </a:spcAft>
            <a:buChar char="•"/>
          </a:pPr>
          <a:r>
            <a:rPr lang="en-US" sz="900" kern="1200">
              <a:latin typeface="Century Gothic" panose="020B0502020202020204" pitchFamily="34" charset="0"/>
            </a:rPr>
            <a:t>65% of youth will choose the healthier option during meal times.</a:t>
          </a:r>
        </a:p>
        <a:p>
          <a:pPr marL="57150" lvl="1" indent="-57150" algn="l" defTabSz="400050">
            <a:lnSpc>
              <a:spcPct val="90000"/>
            </a:lnSpc>
            <a:spcBef>
              <a:spcPct val="0"/>
            </a:spcBef>
            <a:spcAft>
              <a:spcPct val="15000"/>
            </a:spcAft>
            <a:buChar char="•"/>
          </a:pPr>
          <a:r>
            <a:rPr lang="en-US" sz="900" kern="1200" dirty="0">
              <a:latin typeface="Century Gothic" panose="020B0502020202020204" pitchFamily="34" charset="0"/>
            </a:rPr>
            <a:t>45% of youth will be able to identify ways to eat healthier outside of the home.</a:t>
          </a:r>
        </a:p>
        <a:p>
          <a:pPr marL="57150" lvl="1" indent="-57150" algn="l" defTabSz="400050">
            <a:lnSpc>
              <a:spcPct val="90000"/>
            </a:lnSpc>
            <a:spcBef>
              <a:spcPct val="0"/>
            </a:spcBef>
            <a:spcAft>
              <a:spcPct val="15000"/>
            </a:spcAft>
            <a:buChar char="•"/>
          </a:pPr>
          <a:r>
            <a:rPr lang="en-US" sz="900" kern="1200">
              <a:latin typeface="Century Gothic" panose="020B0502020202020204" pitchFamily="34" charset="0"/>
            </a:rPr>
            <a:t>60% of youth will be able to create meals that are healthy alternatives to foods they already enjoy.</a:t>
          </a:r>
        </a:p>
      </dsp:txBody>
      <dsp:txXfrm>
        <a:off x="1610442" y="1389079"/>
        <a:ext cx="7773765" cy="1307641"/>
      </dsp:txXfrm>
    </dsp:sp>
    <dsp:sp modelId="{A410F2FF-5F66-4A86-B149-43E274A4530A}">
      <dsp:nvSpPr>
        <dsp:cNvPr id="0" name=""/>
        <dsp:cNvSpPr/>
      </dsp:nvSpPr>
      <dsp:spPr>
        <a:xfrm>
          <a:off x="332998" y="1389079"/>
          <a:ext cx="1277443" cy="1307641"/>
        </a:xfrm>
        <a:prstGeom prst="rect">
          <a:avLst/>
        </a:prstGeom>
        <a:solidFill>
          <a:schemeClr val="lt1">
            <a:hueOff val="0"/>
            <a:satOff val="0"/>
            <a:lumOff val="0"/>
            <a:alphaOff val="0"/>
          </a:schemeClr>
        </a:solidFill>
        <a:ln w="12700" cap="flat" cmpd="sng" algn="ctr">
          <a:solidFill>
            <a:schemeClr val="accent3">
              <a:hueOff val="1514783"/>
              <a:satOff val="9135"/>
              <a:lumOff val="-55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40" tIns="129166" rIns="102840" bIns="12916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Teach</a:t>
          </a:r>
        </a:p>
      </dsp:txBody>
      <dsp:txXfrm>
        <a:off x="332998" y="1389079"/>
        <a:ext cx="1277443" cy="1307641"/>
      </dsp:txXfrm>
    </dsp:sp>
    <dsp:sp modelId="{73020722-D9E9-463D-AEBC-428FCF7D151C}">
      <dsp:nvSpPr>
        <dsp:cNvPr id="0" name=""/>
        <dsp:cNvSpPr/>
      </dsp:nvSpPr>
      <dsp:spPr>
        <a:xfrm>
          <a:off x="1591940" y="2775179"/>
          <a:ext cx="7773765" cy="1307641"/>
        </a:xfrm>
        <a:prstGeom prst="rect">
          <a:avLst/>
        </a:prstGeom>
        <a:solidFill>
          <a:schemeClr val="accent3">
            <a:hueOff val="3029567"/>
            <a:satOff val="18270"/>
            <a:lumOff val="-11077"/>
            <a:alphaOff val="0"/>
          </a:schemeClr>
        </a:solidFill>
        <a:ln w="12700" cap="flat" cmpd="sng" algn="ctr">
          <a:solidFill>
            <a:schemeClr val="accent3">
              <a:hueOff val="3029567"/>
              <a:satOff val="18270"/>
              <a:lumOff val="-110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833" tIns="332141" rIns="150833" bIns="332141" numCol="1" spcCol="1270" anchor="t" anchorCtr="0">
          <a:noAutofit/>
        </a:bodyPr>
        <a:lstStyle/>
        <a:p>
          <a:pPr marL="0" lvl="0" indent="0" algn="l" defTabSz="466725">
            <a:lnSpc>
              <a:spcPct val="90000"/>
            </a:lnSpc>
            <a:spcBef>
              <a:spcPct val="0"/>
            </a:spcBef>
            <a:spcAft>
              <a:spcPct val="35000"/>
            </a:spcAft>
            <a:buNone/>
          </a:pPr>
          <a:r>
            <a:rPr lang="en-US" sz="1050" b="1" kern="1200" dirty="0">
              <a:latin typeface="Century Gothic" panose="020B0502020202020204" pitchFamily="34" charset="0"/>
            </a:rPr>
            <a:t>Create an accessible community garden, overseen by the youth</a:t>
          </a:r>
        </a:p>
        <a:p>
          <a:pPr marL="57150" lvl="1" indent="-57150" algn="l" defTabSz="355600">
            <a:lnSpc>
              <a:spcPct val="90000"/>
            </a:lnSpc>
            <a:spcBef>
              <a:spcPct val="0"/>
            </a:spcBef>
            <a:spcAft>
              <a:spcPct val="15000"/>
            </a:spcAft>
            <a:buChar char="•"/>
          </a:pPr>
          <a:r>
            <a:rPr lang="en-US" sz="800" kern="1200" dirty="0">
              <a:latin typeface="Century Gothic" panose="020B0502020202020204" pitchFamily="34" charset="0"/>
            </a:rPr>
            <a:t>Youth will be able to improve their management skills through determining the plan/design of the garden and the plants, time management of activities in the garden, and working together to secure the level of success of the garden.</a:t>
          </a:r>
        </a:p>
        <a:p>
          <a:pPr marL="57150" lvl="1" indent="-57150" algn="l" defTabSz="355600">
            <a:lnSpc>
              <a:spcPct val="90000"/>
            </a:lnSpc>
            <a:spcBef>
              <a:spcPct val="0"/>
            </a:spcBef>
            <a:spcAft>
              <a:spcPct val="15000"/>
            </a:spcAft>
            <a:buChar char="•"/>
          </a:pPr>
          <a:r>
            <a:rPr lang="en-US" sz="800" kern="1200" dirty="0">
              <a:latin typeface="Century Gothic" panose="020B0502020202020204" pitchFamily="34" charset="0"/>
            </a:rPr>
            <a:t>90% of the youth will be able to solve typical issues when gardening. These issues include pest control, dying plants, soil nutritional content, and sun/water exposure and will be measured by “Youth Supervisor” instructor in the garden.</a:t>
          </a:r>
        </a:p>
        <a:p>
          <a:pPr marL="57150" lvl="1" indent="-57150" algn="l" defTabSz="444500">
            <a:lnSpc>
              <a:spcPct val="90000"/>
            </a:lnSpc>
            <a:spcBef>
              <a:spcPct val="0"/>
            </a:spcBef>
            <a:spcAft>
              <a:spcPct val="15000"/>
            </a:spcAft>
            <a:buChar char="•"/>
          </a:pPr>
          <a:r>
            <a:rPr lang="en-US" sz="1000" kern="1200" dirty="0">
              <a:latin typeface="Century Gothic" panose="020B0502020202020204" pitchFamily="34" charset="0"/>
            </a:rPr>
            <a:t>90% of the youth will develop planning, planting, staking, weeding, watering, harvesting, and caring skills in the garden. This will be measured by obtaining sample plans, short responses, and group activities.</a:t>
          </a:r>
        </a:p>
      </dsp:txBody>
      <dsp:txXfrm>
        <a:off x="1591940" y="2775179"/>
        <a:ext cx="7773765" cy="1307641"/>
      </dsp:txXfrm>
    </dsp:sp>
    <dsp:sp modelId="{5423D105-4E1B-4004-8B10-CF9C5F21AFAA}">
      <dsp:nvSpPr>
        <dsp:cNvPr id="0" name=""/>
        <dsp:cNvSpPr/>
      </dsp:nvSpPr>
      <dsp:spPr>
        <a:xfrm>
          <a:off x="332998" y="2775179"/>
          <a:ext cx="1258941" cy="1307641"/>
        </a:xfrm>
        <a:prstGeom prst="rect">
          <a:avLst/>
        </a:prstGeom>
        <a:solidFill>
          <a:schemeClr val="lt1">
            <a:hueOff val="0"/>
            <a:satOff val="0"/>
            <a:lumOff val="0"/>
            <a:alphaOff val="0"/>
          </a:schemeClr>
        </a:solidFill>
        <a:ln w="12700" cap="flat" cmpd="sng" algn="ctr">
          <a:solidFill>
            <a:schemeClr val="accent3">
              <a:hueOff val="3029567"/>
              <a:satOff val="18270"/>
              <a:lumOff val="-110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40" tIns="129166" rIns="102840" bIns="129166" numCol="1" spcCol="1270" anchor="ctr" anchorCtr="0">
          <a:noAutofit/>
        </a:bodyPr>
        <a:lstStyle/>
        <a:p>
          <a:pPr marL="0" lvl="0" indent="0" algn="ctr" defTabSz="622300">
            <a:lnSpc>
              <a:spcPct val="90000"/>
            </a:lnSpc>
            <a:spcBef>
              <a:spcPct val="0"/>
            </a:spcBef>
            <a:spcAft>
              <a:spcPct val="35000"/>
            </a:spcAft>
            <a:buNone/>
          </a:pPr>
          <a:r>
            <a:rPr lang="en-US" sz="1400" kern="1200">
              <a:latin typeface="Century Gothic" panose="020B0502020202020204" pitchFamily="34" charset="0"/>
            </a:rPr>
            <a:t>Create</a:t>
          </a:r>
        </a:p>
      </dsp:txBody>
      <dsp:txXfrm>
        <a:off x="332998" y="2775179"/>
        <a:ext cx="1258941" cy="1307641"/>
      </dsp:txXfrm>
    </dsp:sp>
    <dsp:sp modelId="{E000F3B9-5E6B-44E2-941F-83B36EC42326}">
      <dsp:nvSpPr>
        <dsp:cNvPr id="0" name=""/>
        <dsp:cNvSpPr/>
      </dsp:nvSpPr>
      <dsp:spPr>
        <a:xfrm>
          <a:off x="1603834" y="4161279"/>
          <a:ext cx="7773765" cy="1307641"/>
        </a:xfrm>
        <a:prstGeom prst="rect">
          <a:avLst/>
        </a:prstGeom>
        <a:solidFill>
          <a:schemeClr val="accent3">
            <a:hueOff val="4544350"/>
            <a:satOff val="27405"/>
            <a:lumOff val="-16616"/>
            <a:alphaOff val="0"/>
          </a:schemeClr>
        </a:solidFill>
        <a:ln w="12700" cap="flat" cmpd="sng" algn="ctr">
          <a:solidFill>
            <a:schemeClr val="accent3">
              <a:hueOff val="4544350"/>
              <a:satOff val="27405"/>
              <a:lumOff val="-166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833" tIns="332141" rIns="150833" bIns="332141" numCol="1" spcCol="1270" anchor="t" anchorCtr="0">
          <a:noAutofit/>
        </a:bodyPr>
        <a:lstStyle/>
        <a:p>
          <a:pPr marL="0" lvl="0" indent="0" algn="l" defTabSz="488950">
            <a:lnSpc>
              <a:spcPct val="90000"/>
            </a:lnSpc>
            <a:spcBef>
              <a:spcPct val="0"/>
            </a:spcBef>
            <a:spcAft>
              <a:spcPct val="35000"/>
            </a:spcAft>
            <a:buNone/>
          </a:pPr>
          <a:r>
            <a:rPr lang="en-US" sz="1100" b="1" kern="1200" dirty="0">
              <a:latin typeface="Century Gothic" panose="020B0502020202020204" pitchFamily="34" charset="0"/>
            </a:rPr>
            <a:t>Increase the sustainability of food in the community</a:t>
          </a:r>
        </a:p>
        <a:p>
          <a:pPr marL="57150" lvl="1" indent="-57150" algn="l" defTabSz="400050">
            <a:lnSpc>
              <a:spcPct val="90000"/>
            </a:lnSpc>
            <a:spcBef>
              <a:spcPct val="0"/>
            </a:spcBef>
            <a:spcAft>
              <a:spcPct val="15000"/>
            </a:spcAft>
            <a:buChar char="•"/>
          </a:pPr>
          <a:r>
            <a:rPr lang="en-US" sz="900" kern="1200">
              <a:latin typeface="Century Gothic" panose="020B0502020202020204" pitchFamily="34" charset="0"/>
            </a:rPr>
            <a:t>The garden will provide seasonal fruits and vegetables to participants, and for purchase to the community in the youth-run Market.</a:t>
          </a:r>
        </a:p>
        <a:p>
          <a:pPr marL="57150" lvl="1" indent="-57150" algn="l" defTabSz="400050">
            <a:lnSpc>
              <a:spcPct val="90000"/>
            </a:lnSpc>
            <a:spcBef>
              <a:spcPct val="0"/>
            </a:spcBef>
            <a:spcAft>
              <a:spcPct val="15000"/>
            </a:spcAft>
            <a:buChar char="•"/>
          </a:pPr>
          <a:r>
            <a:rPr lang="en-US" sz="900" kern="1200">
              <a:latin typeface="Century Gothic" panose="020B0502020202020204" pitchFamily="34" charset="0"/>
            </a:rPr>
            <a:t>At least 50% of the youth will be able to utilize sustainable gardening techniques.</a:t>
          </a:r>
        </a:p>
        <a:p>
          <a:pPr marL="57150" lvl="1" indent="-57150" algn="l" defTabSz="400050">
            <a:lnSpc>
              <a:spcPct val="90000"/>
            </a:lnSpc>
            <a:spcBef>
              <a:spcPct val="0"/>
            </a:spcBef>
            <a:spcAft>
              <a:spcPct val="15000"/>
            </a:spcAft>
            <a:buChar char="•"/>
          </a:pPr>
          <a:r>
            <a:rPr lang="en-US" sz="900" kern="1200">
              <a:latin typeface="Century Gothic" panose="020B0502020202020204" pitchFamily="34" charset="0"/>
            </a:rPr>
            <a:t>50% of the youth will be able to organize the garden to make it more sustainable.  </a:t>
          </a:r>
        </a:p>
      </dsp:txBody>
      <dsp:txXfrm>
        <a:off x="1603834" y="4161279"/>
        <a:ext cx="7773765" cy="1307641"/>
      </dsp:txXfrm>
    </dsp:sp>
    <dsp:sp modelId="{FCC3B28B-CD50-4E17-B4C7-2C6E938491E7}">
      <dsp:nvSpPr>
        <dsp:cNvPr id="0" name=""/>
        <dsp:cNvSpPr/>
      </dsp:nvSpPr>
      <dsp:spPr>
        <a:xfrm>
          <a:off x="332998" y="4161279"/>
          <a:ext cx="1270835" cy="1307641"/>
        </a:xfrm>
        <a:prstGeom prst="rect">
          <a:avLst/>
        </a:prstGeom>
        <a:solidFill>
          <a:schemeClr val="lt1">
            <a:hueOff val="0"/>
            <a:satOff val="0"/>
            <a:lumOff val="0"/>
            <a:alphaOff val="0"/>
          </a:schemeClr>
        </a:solidFill>
        <a:ln w="12700" cap="flat" cmpd="sng" algn="ctr">
          <a:solidFill>
            <a:schemeClr val="accent3">
              <a:hueOff val="4544350"/>
              <a:satOff val="27405"/>
              <a:lumOff val="-166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40" tIns="129166" rIns="102840" bIns="129166" numCol="1" spcCol="1270" anchor="ctr" anchorCtr="0">
          <a:noAutofit/>
        </a:bodyPr>
        <a:lstStyle/>
        <a:p>
          <a:pPr marL="0" lvl="0" indent="0" algn="ctr" defTabSz="622300">
            <a:lnSpc>
              <a:spcPct val="90000"/>
            </a:lnSpc>
            <a:spcBef>
              <a:spcPct val="0"/>
            </a:spcBef>
            <a:spcAft>
              <a:spcPct val="35000"/>
            </a:spcAft>
            <a:buNone/>
          </a:pPr>
          <a:r>
            <a:rPr lang="en-US" sz="1400" kern="1200">
              <a:latin typeface="Century Gothic" panose="020B0502020202020204" pitchFamily="34" charset="0"/>
            </a:rPr>
            <a:t>Increase</a:t>
          </a:r>
        </a:p>
      </dsp:txBody>
      <dsp:txXfrm>
        <a:off x="332998" y="4161279"/>
        <a:ext cx="1270835" cy="1307641"/>
      </dsp:txXfrm>
    </dsp:sp>
    <dsp:sp modelId="{F3EE94D7-8342-451E-B6AF-21DBF7B79624}">
      <dsp:nvSpPr>
        <dsp:cNvPr id="0" name=""/>
        <dsp:cNvSpPr/>
      </dsp:nvSpPr>
      <dsp:spPr>
        <a:xfrm>
          <a:off x="1603834" y="5547378"/>
          <a:ext cx="7773765" cy="1307641"/>
        </a:xfrm>
        <a:prstGeom prst="rect">
          <a:avLst/>
        </a:prstGeom>
        <a:solidFill>
          <a:schemeClr val="accent3">
            <a:hueOff val="6059134"/>
            <a:satOff val="36540"/>
            <a:lumOff val="-22155"/>
            <a:alphaOff val="0"/>
          </a:schemeClr>
        </a:solidFill>
        <a:ln w="12700" cap="flat" cmpd="sng" algn="ctr">
          <a:solidFill>
            <a:schemeClr val="accent3">
              <a:hueOff val="6059134"/>
              <a:satOff val="36540"/>
              <a:lumOff val="-221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833" tIns="332141" rIns="150833" bIns="332141" numCol="1" spcCol="1270" anchor="t" anchorCtr="0">
          <a:noAutofit/>
        </a:bodyPr>
        <a:lstStyle/>
        <a:p>
          <a:pPr marL="0" lvl="0" indent="0" algn="l" defTabSz="488950">
            <a:lnSpc>
              <a:spcPct val="90000"/>
            </a:lnSpc>
            <a:spcBef>
              <a:spcPct val="0"/>
            </a:spcBef>
            <a:spcAft>
              <a:spcPct val="35000"/>
            </a:spcAft>
            <a:buNone/>
          </a:pPr>
          <a:r>
            <a:rPr lang="en-US" sz="1100" b="1" kern="1200" dirty="0">
              <a:latin typeface="Century Gothic" panose="020B0502020202020204" pitchFamily="34" charset="0"/>
            </a:rPr>
            <a:t>Offer a safe, educational environment for the youth of New Brunswick</a:t>
          </a:r>
        </a:p>
        <a:p>
          <a:pPr marL="57150" lvl="1" indent="-57150" algn="l" defTabSz="400050">
            <a:lnSpc>
              <a:spcPct val="90000"/>
            </a:lnSpc>
            <a:spcBef>
              <a:spcPct val="0"/>
            </a:spcBef>
            <a:spcAft>
              <a:spcPct val="15000"/>
            </a:spcAft>
            <a:buChar char="•"/>
          </a:pPr>
          <a:r>
            <a:rPr lang="en-US" sz="900" kern="1200">
              <a:latin typeface="Century Gothic" panose="020B0502020202020204" pitchFamily="34" charset="0"/>
            </a:rPr>
            <a:t>GB will reduce the number of youth who are described as “latch-key kids” in New Brunswick by 5% in one year.</a:t>
          </a:r>
        </a:p>
        <a:p>
          <a:pPr marL="57150" lvl="1" indent="-57150" algn="l" defTabSz="400050">
            <a:lnSpc>
              <a:spcPct val="90000"/>
            </a:lnSpc>
            <a:spcBef>
              <a:spcPct val="0"/>
            </a:spcBef>
            <a:spcAft>
              <a:spcPct val="15000"/>
            </a:spcAft>
            <a:buChar char="•"/>
          </a:pPr>
          <a:r>
            <a:rPr lang="en-US" sz="900" kern="1200">
              <a:latin typeface="Century Gothic" panose="020B0502020202020204" pitchFamily="34" charset="0"/>
            </a:rPr>
            <a:t>65% of participating youth will return after their first year to continue learning.</a:t>
          </a:r>
        </a:p>
        <a:p>
          <a:pPr marL="57150" lvl="1" indent="-57150" algn="l" defTabSz="400050">
            <a:lnSpc>
              <a:spcPct val="90000"/>
            </a:lnSpc>
            <a:spcBef>
              <a:spcPct val="0"/>
            </a:spcBef>
            <a:spcAft>
              <a:spcPct val="15000"/>
            </a:spcAft>
            <a:buChar char="•"/>
          </a:pPr>
          <a:r>
            <a:rPr lang="en-US" sz="900" kern="1200">
              <a:latin typeface="Century Gothic" panose="020B0502020202020204" pitchFamily="34" charset="0"/>
            </a:rPr>
            <a:t>75% of the participating youth will have higher knowledge on health and gardening after a year; evidence provided by a short pre- and post- program questionnaire.</a:t>
          </a:r>
        </a:p>
      </dsp:txBody>
      <dsp:txXfrm>
        <a:off x="1603834" y="5547378"/>
        <a:ext cx="7773765" cy="1307641"/>
      </dsp:txXfrm>
    </dsp:sp>
    <dsp:sp modelId="{C8DBFAC0-F0CA-44F1-8E0C-CBFCB06B7D4B}">
      <dsp:nvSpPr>
        <dsp:cNvPr id="0" name=""/>
        <dsp:cNvSpPr/>
      </dsp:nvSpPr>
      <dsp:spPr>
        <a:xfrm>
          <a:off x="332998" y="5547378"/>
          <a:ext cx="1270835" cy="1307641"/>
        </a:xfrm>
        <a:prstGeom prst="rect">
          <a:avLst/>
        </a:prstGeom>
        <a:solidFill>
          <a:schemeClr val="lt1">
            <a:hueOff val="0"/>
            <a:satOff val="0"/>
            <a:lumOff val="0"/>
            <a:alphaOff val="0"/>
          </a:schemeClr>
        </a:solidFill>
        <a:ln w="12700" cap="flat" cmpd="sng" algn="ctr">
          <a:solidFill>
            <a:schemeClr val="accent3">
              <a:hueOff val="6059134"/>
              <a:satOff val="36540"/>
              <a:lumOff val="-221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40" tIns="129166" rIns="102840" bIns="12916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Offer</a:t>
          </a:r>
        </a:p>
      </dsp:txBody>
      <dsp:txXfrm>
        <a:off x="332998" y="5547378"/>
        <a:ext cx="1270835" cy="1307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D8C47-F5D1-434D-B20E-928E18ECB5FE}">
      <dsp:nvSpPr>
        <dsp:cNvPr id="0" name=""/>
        <dsp:cNvSpPr/>
      </dsp:nvSpPr>
      <dsp:spPr>
        <a:xfrm>
          <a:off x="5298314" y="610877"/>
          <a:ext cx="128180" cy="561552"/>
        </a:xfrm>
        <a:custGeom>
          <a:avLst/>
          <a:gdLst/>
          <a:ahLst/>
          <a:cxnLst/>
          <a:rect l="0" t="0" r="0" b="0"/>
          <a:pathLst>
            <a:path>
              <a:moveTo>
                <a:pt x="128180" y="0"/>
              </a:moveTo>
              <a:lnTo>
                <a:pt x="128180" y="561552"/>
              </a:lnTo>
              <a:lnTo>
                <a:pt x="0" y="561552"/>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A145C0-DB5C-48B2-89C6-B215295B2258}">
      <dsp:nvSpPr>
        <dsp:cNvPr id="0" name=""/>
        <dsp:cNvSpPr/>
      </dsp:nvSpPr>
      <dsp:spPr>
        <a:xfrm>
          <a:off x="8783603" y="2344366"/>
          <a:ext cx="183115" cy="1428297"/>
        </a:xfrm>
        <a:custGeom>
          <a:avLst/>
          <a:gdLst/>
          <a:ahLst/>
          <a:cxnLst/>
          <a:rect l="0" t="0" r="0" b="0"/>
          <a:pathLst>
            <a:path>
              <a:moveTo>
                <a:pt x="0" y="0"/>
              </a:moveTo>
              <a:lnTo>
                <a:pt x="0" y="1428297"/>
              </a:lnTo>
              <a:lnTo>
                <a:pt x="183115" y="1428297"/>
              </a:lnTo>
            </a:path>
          </a:pathLst>
        </a:custGeom>
        <a:noFill/>
        <a:ln w="12700" cap="flat" cmpd="sng" algn="ctr">
          <a:solidFill>
            <a:schemeClr val="accent4">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488519-2885-435A-9759-A4905FF90EF1}">
      <dsp:nvSpPr>
        <dsp:cNvPr id="0" name=""/>
        <dsp:cNvSpPr/>
      </dsp:nvSpPr>
      <dsp:spPr>
        <a:xfrm>
          <a:off x="8783603" y="2344366"/>
          <a:ext cx="183115" cy="561552"/>
        </a:xfrm>
        <a:custGeom>
          <a:avLst/>
          <a:gdLst/>
          <a:ahLst/>
          <a:cxnLst/>
          <a:rect l="0" t="0" r="0" b="0"/>
          <a:pathLst>
            <a:path>
              <a:moveTo>
                <a:pt x="0" y="0"/>
              </a:moveTo>
              <a:lnTo>
                <a:pt x="0" y="561552"/>
              </a:lnTo>
              <a:lnTo>
                <a:pt x="183115" y="561552"/>
              </a:lnTo>
            </a:path>
          </a:pathLst>
        </a:custGeom>
        <a:noFill/>
        <a:ln w="12700" cap="flat" cmpd="sng" algn="ctr">
          <a:solidFill>
            <a:schemeClr val="accent4">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869AC9-8E5C-4684-83F3-AA3FA016423B}">
      <dsp:nvSpPr>
        <dsp:cNvPr id="0" name=""/>
        <dsp:cNvSpPr/>
      </dsp:nvSpPr>
      <dsp:spPr>
        <a:xfrm>
          <a:off x="5426495" y="610877"/>
          <a:ext cx="3845415" cy="1123105"/>
        </a:xfrm>
        <a:custGeom>
          <a:avLst/>
          <a:gdLst/>
          <a:ahLst/>
          <a:cxnLst/>
          <a:rect l="0" t="0" r="0" b="0"/>
          <a:pathLst>
            <a:path>
              <a:moveTo>
                <a:pt x="0" y="0"/>
              </a:moveTo>
              <a:lnTo>
                <a:pt x="0" y="994924"/>
              </a:lnTo>
              <a:lnTo>
                <a:pt x="3845415" y="994924"/>
              </a:lnTo>
              <a:lnTo>
                <a:pt x="3845415" y="1123105"/>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717D78-FB7E-4905-A6EC-9E0DEDBBE025}">
      <dsp:nvSpPr>
        <dsp:cNvPr id="0" name=""/>
        <dsp:cNvSpPr/>
      </dsp:nvSpPr>
      <dsp:spPr>
        <a:xfrm>
          <a:off x="7306475" y="2344366"/>
          <a:ext cx="183115" cy="3161785"/>
        </a:xfrm>
        <a:custGeom>
          <a:avLst/>
          <a:gdLst/>
          <a:ahLst/>
          <a:cxnLst/>
          <a:rect l="0" t="0" r="0" b="0"/>
          <a:pathLst>
            <a:path>
              <a:moveTo>
                <a:pt x="0" y="0"/>
              </a:moveTo>
              <a:lnTo>
                <a:pt x="0" y="3161785"/>
              </a:lnTo>
              <a:lnTo>
                <a:pt x="183115" y="3161785"/>
              </a:lnTo>
            </a:path>
          </a:pathLst>
        </a:custGeom>
        <a:noFill/>
        <a:ln w="12700" cap="flat" cmpd="sng" algn="ctr">
          <a:solidFill>
            <a:schemeClr val="accent4">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66953F-2377-4131-BD70-6C69BBEA0CC0}">
      <dsp:nvSpPr>
        <dsp:cNvPr id="0" name=""/>
        <dsp:cNvSpPr/>
      </dsp:nvSpPr>
      <dsp:spPr>
        <a:xfrm>
          <a:off x="7306475" y="2344366"/>
          <a:ext cx="183115" cy="2295041"/>
        </a:xfrm>
        <a:custGeom>
          <a:avLst/>
          <a:gdLst/>
          <a:ahLst/>
          <a:cxnLst/>
          <a:rect l="0" t="0" r="0" b="0"/>
          <a:pathLst>
            <a:path>
              <a:moveTo>
                <a:pt x="0" y="0"/>
              </a:moveTo>
              <a:lnTo>
                <a:pt x="0" y="2295041"/>
              </a:lnTo>
              <a:lnTo>
                <a:pt x="183115" y="2295041"/>
              </a:lnTo>
            </a:path>
          </a:pathLst>
        </a:custGeom>
        <a:noFill/>
        <a:ln w="12700" cap="flat" cmpd="sng" algn="ctr">
          <a:solidFill>
            <a:schemeClr val="accent4">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28150D-DA8A-4726-A920-A93A100AB203}">
      <dsp:nvSpPr>
        <dsp:cNvPr id="0" name=""/>
        <dsp:cNvSpPr/>
      </dsp:nvSpPr>
      <dsp:spPr>
        <a:xfrm>
          <a:off x="7306475" y="2344366"/>
          <a:ext cx="183115" cy="1428297"/>
        </a:xfrm>
        <a:custGeom>
          <a:avLst/>
          <a:gdLst/>
          <a:ahLst/>
          <a:cxnLst/>
          <a:rect l="0" t="0" r="0" b="0"/>
          <a:pathLst>
            <a:path>
              <a:moveTo>
                <a:pt x="0" y="0"/>
              </a:moveTo>
              <a:lnTo>
                <a:pt x="0" y="1428297"/>
              </a:lnTo>
              <a:lnTo>
                <a:pt x="183115" y="1428297"/>
              </a:lnTo>
            </a:path>
          </a:pathLst>
        </a:custGeom>
        <a:noFill/>
        <a:ln w="12700" cap="flat" cmpd="sng" algn="ctr">
          <a:solidFill>
            <a:schemeClr val="accent4">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81EADC-7EB3-413F-B6E7-E3CCAAD9AA38}">
      <dsp:nvSpPr>
        <dsp:cNvPr id="0" name=""/>
        <dsp:cNvSpPr/>
      </dsp:nvSpPr>
      <dsp:spPr>
        <a:xfrm>
          <a:off x="7306475" y="2344366"/>
          <a:ext cx="183115" cy="561552"/>
        </a:xfrm>
        <a:custGeom>
          <a:avLst/>
          <a:gdLst/>
          <a:ahLst/>
          <a:cxnLst/>
          <a:rect l="0" t="0" r="0" b="0"/>
          <a:pathLst>
            <a:path>
              <a:moveTo>
                <a:pt x="0" y="0"/>
              </a:moveTo>
              <a:lnTo>
                <a:pt x="0" y="561552"/>
              </a:lnTo>
              <a:lnTo>
                <a:pt x="183115" y="561552"/>
              </a:lnTo>
            </a:path>
          </a:pathLst>
        </a:custGeom>
        <a:noFill/>
        <a:ln w="12700" cap="flat" cmpd="sng" algn="ctr">
          <a:solidFill>
            <a:schemeClr val="accent4">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3A93AC-8538-4E45-8957-FD92B80386E1}">
      <dsp:nvSpPr>
        <dsp:cNvPr id="0" name=""/>
        <dsp:cNvSpPr/>
      </dsp:nvSpPr>
      <dsp:spPr>
        <a:xfrm>
          <a:off x="5426495" y="610877"/>
          <a:ext cx="2368287" cy="1123105"/>
        </a:xfrm>
        <a:custGeom>
          <a:avLst/>
          <a:gdLst/>
          <a:ahLst/>
          <a:cxnLst/>
          <a:rect l="0" t="0" r="0" b="0"/>
          <a:pathLst>
            <a:path>
              <a:moveTo>
                <a:pt x="0" y="0"/>
              </a:moveTo>
              <a:lnTo>
                <a:pt x="0" y="994924"/>
              </a:lnTo>
              <a:lnTo>
                <a:pt x="2368287" y="994924"/>
              </a:lnTo>
              <a:lnTo>
                <a:pt x="2368287" y="1123105"/>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40B38E-73C3-49A4-8D7C-73B415D1DC3D}">
      <dsp:nvSpPr>
        <dsp:cNvPr id="0" name=""/>
        <dsp:cNvSpPr/>
      </dsp:nvSpPr>
      <dsp:spPr>
        <a:xfrm>
          <a:off x="5444965" y="3211110"/>
          <a:ext cx="384382" cy="523232"/>
        </a:xfrm>
        <a:custGeom>
          <a:avLst/>
          <a:gdLst/>
          <a:ahLst/>
          <a:cxnLst/>
          <a:rect l="0" t="0" r="0" b="0"/>
          <a:pathLst>
            <a:path>
              <a:moveTo>
                <a:pt x="384382" y="0"/>
              </a:moveTo>
              <a:lnTo>
                <a:pt x="384382" y="523232"/>
              </a:lnTo>
              <a:lnTo>
                <a:pt x="0" y="523232"/>
              </a:lnTo>
            </a:path>
          </a:pathLst>
        </a:custGeom>
        <a:no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DF550F-5AC6-4309-A823-0E01F9B6AAF6}">
      <dsp:nvSpPr>
        <dsp:cNvPr id="0" name=""/>
        <dsp:cNvSpPr/>
      </dsp:nvSpPr>
      <dsp:spPr>
        <a:xfrm>
          <a:off x="4840527" y="2344366"/>
          <a:ext cx="1477127" cy="256361"/>
        </a:xfrm>
        <a:custGeom>
          <a:avLst/>
          <a:gdLst/>
          <a:ahLst/>
          <a:cxnLst/>
          <a:rect l="0" t="0" r="0" b="0"/>
          <a:pathLst>
            <a:path>
              <a:moveTo>
                <a:pt x="0" y="0"/>
              </a:moveTo>
              <a:lnTo>
                <a:pt x="0" y="128180"/>
              </a:lnTo>
              <a:lnTo>
                <a:pt x="1477127" y="128180"/>
              </a:lnTo>
              <a:lnTo>
                <a:pt x="1477127" y="256361"/>
              </a:lnTo>
            </a:path>
          </a:pathLst>
        </a:custGeom>
        <a:noFill/>
        <a:ln w="12700" cap="flat" cmpd="sng" algn="ctr">
          <a:solidFill>
            <a:schemeClr val="accent4">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5967DD-A569-4161-93DB-F7554054B22C}">
      <dsp:nvSpPr>
        <dsp:cNvPr id="0" name=""/>
        <dsp:cNvSpPr/>
      </dsp:nvSpPr>
      <dsp:spPr>
        <a:xfrm>
          <a:off x="4794807" y="2344366"/>
          <a:ext cx="91440" cy="256361"/>
        </a:xfrm>
        <a:custGeom>
          <a:avLst/>
          <a:gdLst/>
          <a:ahLst/>
          <a:cxnLst/>
          <a:rect l="0" t="0" r="0" b="0"/>
          <a:pathLst>
            <a:path>
              <a:moveTo>
                <a:pt x="45720" y="0"/>
              </a:moveTo>
              <a:lnTo>
                <a:pt x="45720" y="256361"/>
              </a:lnTo>
            </a:path>
          </a:pathLst>
        </a:custGeom>
        <a:noFill/>
        <a:ln w="12700" cap="flat" cmpd="sng" algn="ctr">
          <a:solidFill>
            <a:schemeClr val="accent4">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F025D0-0291-4E38-94D0-1A308DDBC7BB}">
      <dsp:nvSpPr>
        <dsp:cNvPr id="0" name=""/>
        <dsp:cNvSpPr/>
      </dsp:nvSpPr>
      <dsp:spPr>
        <a:xfrm>
          <a:off x="3363399" y="2344366"/>
          <a:ext cx="1477127" cy="256361"/>
        </a:xfrm>
        <a:custGeom>
          <a:avLst/>
          <a:gdLst/>
          <a:ahLst/>
          <a:cxnLst/>
          <a:rect l="0" t="0" r="0" b="0"/>
          <a:pathLst>
            <a:path>
              <a:moveTo>
                <a:pt x="1477127" y="0"/>
              </a:moveTo>
              <a:lnTo>
                <a:pt x="1477127" y="128180"/>
              </a:lnTo>
              <a:lnTo>
                <a:pt x="0" y="128180"/>
              </a:lnTo>
              <a:lnTo>
                <a:pt x="0" y="256361"/>
              </a:lnTo>
            </a:path>
          </a:pathLst>
        </a:custGeom>
        <a:noFill/>
        <a:ln w="12700" cap="flat" cmpd="sng" algn="ctr">
          <a:solidFill>
            <a:schemeClr val="accent4">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B5CC6A-A992-494A-A628-C214D3BBD6DC}">
      <dsp:nvSpPr>
        <dsp:cNvPr id="0" name=""/>
        <dsp:cNvSpPr/>
      </dsp:nvSpPr>
      <dsp:spPr>
        <a:xfrm>
          <a:off x="4840527" y="610877"/>
          <a:ext cx="585968" cy="1123105"/>
        </a:xfrm>
        <a:custGeom>
          <a:avLst/>
          <a:gdLst/>
          <a:ahLst/>
          <a:cxnLst/>
          <a:rect l="0" t="0" r="0" b="0"/>
          <a:pathLst>
            <a:path>
              <a:moveTo>
                <a:pt x="585968" y="0"/>
              </a:moveTo>
              <a:lnTo>
                <a:pt x="585968" y="994924"/>
              </a:lnTo>
              <a:lnTo>
                <a:pt x="0" y="994924"/>
              </a:lnTo>
              <a:lnTo>
                <a:pt x="0" y="1123105"/>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D30663-83D9-4A09-B971-C8346A5C9BFD}">
      <dsp:nvSpPr>
        <dsp:cNvPr id="0" name=""/>
        <dsp:cNvSpPr/>
      </dsp:nvSpPr>
      <dsp:spPr>
        <a:xfrm>
          <a:off x="1092773" y="2344366"/>
          <a:ext cx="183115" cy="561552"/>
        </a:xfrm>
        <a:custGeom>
          <a:avLst/>
          <a:gdLst/>
          <a:ahLst/>
          <a:cxnLst/>
          <a:rect l="0" t="0" r="0" b="0"/>
          <a:pathLst>
            <a:path>
              <a:moveTo>
                <a:pt x="0" y="0"/>
              </a:moveTo>
              <a:lnTo>
                <a:pt x="0" y="561552"/>
              </a:lnTo>
              <a:lnTo>
                <a:pt x="183115" y="561552"/>
              </a:lnTo>
            </a:path>
          </a:pathLst>
        </a:custGeom>
        <a:noFill/>
        <a:ln w="12700" cap="flat" cmpd="sng" algn="ctr">
          <a:solidFill>
            <a:schemeClr val="accent4">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600F3-36DB-4BCE-890A-E9D09092133A}">
      <dsp:nvSpPr>
        <dsp:cNvPr id="0" name=""/>
        <dsp:cNvSpPr/>
      </dsp:nvSpPr>
      <dsp:spPr>
        <a:xfrm>
          <a:off x="1581080" y="610877"/>
          <a:ext cx="3845415" cy="1123105"/>
        </a:xfrm>
        <a:custGeom>
          <a:avLst/>
          <a:gdLst/>
          <a:ahLst/>
          <a:cxnLst/>
          <a:rect l="0" t="0" r="0" b="0"/>
          <a:pathLst>
            <a:path>
              <a:moveTo>
                <a:pt x="3845415" y="0"/>
              </a:moveTo>
              <a:lnTo>
                <a:pt x="3845415" y="994924"/>
              </a:lnTo>
              <a:lnTo>
                <a:pt x="0" y="994924"/>
              </a:lnTo>
              <a:lnTo>
                <a:pt x="0" y="1123105"/>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BFA179-AD1D-4040-9B0C-EC9C158A7C69}">
      <dsp:nvSpPr>
        <dsp:cNvPr id="0" name=""/>
        <dsp:cNvSpPr/>
      </dsp:nvSpPr>
      <dsp:spPr>
        <a:xfrm>
          <a:off x="4816111" y="494"/>
          <a:ext cx="1220766" cy="610383"/>
        </a:xfrm>
        <a:prstGeom prst="rect">
          <a:avLst/>
        </a:prstGeom>
        <a:solidFill>
          <a:schemeClr val="accent4">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Board of Trustees</a:t>
          </a:r>
        </a:p>
      </dsp:txBody>
      <dsp:txXfrm>
        <a:off x="4816111" y="494"/>
        <a:ext cx="1220766" cy="610383"/>
      </dsp:txXfrm>
    </dsp:sp>
    <dsp:sp modelId="{4CE54084-3D8F-4115-A4EA-44205248585D}">
      <dsp:nvSpPr>
        <dsp:cNvPr id="0" name=""/>
        <dsp:cNvSpPr/>
      </dsp:nvSpPr>
      <dsp:spPr>
        <a:xfrm>
          <a:off x="970696" y="1733982"/>
          <a:ext cx="1220766" cy="610383"/>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Accounting Manager</a:t>
          </a:r>
        </a:p>
      </dsp:txBody>
      <dsp:txXfrm>
        <a:off x="970696" y="1733982"/>
        <a:ext cx="1220766" cy="610383"/>
      </dsp:txXfrm>
    </dsp:sp>
    <dsp:sp modelId="{6F971A2A-5730-4728-BA35-9B22D817B291}">
      <dsp:nvSpPr>
        <dsp:cNvPr id="0" name=""/>
        <dsp:cNvSpPr/>
      </dsp:nvSpPr>
      <dsp:spPr>
        <a:xfrm>
          <a:off x="1275888" y="2600727"/>
          <a:ext cx="1220766" cy="610383"/>
        </a:xfrm>
        <a:prstGeom prst="rect">
          <a:avLst/>
        </a:prstGeom>
        <a:solidFill>
          <a:schemeClr val="accent4">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Fundraising Coordinator</a:t>
          </a:r>
        </a:p>
      </dsp:txBody>
      <dsp:txXfrm>
        <a:off x="1275888" y="2600727"/>
        <a:ext cx="1220766" cy="610383"/>
      </dsp:txXfrm>
    </dsp:sp>
    <dsp:sp modelId="{9B07D861-0778-4CA7-8EFE-994FAFB1DAB3}">
      <dsp:nvSpPr>
        <dsp:cNvPr id="0" name=""/>
        <dsp:cNvSpPr/>
      </dsp:nvSpPr>
      <dsp:spPr>
        <a:xfrm>
          <a:off x="4230143" y="1733982"/>
          <a:ext cx="1220766" cy="610383"/>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Youth Program Supervisor</a:t>
          </a:r>
        </a:p>
      </dsp:txBody>
      <dsp:txXfrm>
        <a:off x="4230143" y="1733982"/>
        <a:ext cx="1220766" cy="610383"/>
      </dsp:txXfrm>
    </dsp:sp>
    <dsp:sp modelId="{8E31FC9E-5202-4FF1-A0C0-866E31E20685}">
      <dsp:nvSpPr>
        <dsp:cNvPr id="0" name=""/>
        <dsp:cNvSpPr/>
      </dsp:nvSpPr>
      <dsp:spPr>
        <a:xfrm>
          <a:off x="2753016" y="2600727"/>
          <a:ext cx="1220766" cy="610383"/>
        </a:xfrm>
        <a:prstGeom prst="rect">
          <a:avLst/>
        </a:prstGeom>
        <a:solidFill>
          <a:schemeClr val="accent4">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Educators</a:t>
          </a:r>
        </a:p>
      </dsp:txBody>
      <dsp:txXfrm>
        <a:off x="2753016" y="2600727"/>
        <a:ext cx="1220766" cy="610383"/>
      </dsp:txXfrm>
    </dsp:sp>
    <dsp:sp modelId="{742542EB-9A38-4566-B51F-11FC21FD716F}">
      <dsp:nvSpPr>
        <dsp:cNvPr id="0" name=""/>
        <dsp:cNvSpPr/>
      </dsp:nvSpPr>
      <dsp:spPr>
        <a:xfrm>
          <a:off x="4230143" y="2600727"/>
          <a:ext cx="1220766" cy="610383"/>
        </a:xfrm>
        <a:prstGeom prst="rect">
          <a:avLst/>
        </a:prstGeom>
        <a:solidFill>
          <a:schemeClr val="accent4">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Garden Manager</a:t>
          </a:r>
        </a:p>
      </dsp:txBody>
      <dsp:txXfrm>
        <a:off x="4230143" y="2600727"/>
        <a:ext cx="1220766" cy="610383"/>
      </dsp:txXfrm>
    </dsp:sp>
    <dsp:sp modelId="{AD1016FE-E2F6-433F-8243-4EB6EBBE47B4}">
      <dsp:nvSpPr>
        <dsp:cNvPr id="0" name=""/>
        <dsp:cNvSpPr/>
      </dsp:nvSpPr>
      <dsp:spPr>
        <a:xfrm>
          <a:off x="5707271" y="2600727"/>
          <a:ext cx="1220766" cy="610383"/>
        </a:xfrm>
        <a:prstGeom prst="rect">
          <a:avLst/>
        </a:prstGeom>
        <a:solidFill>
          <a:schemeClr val="accent4">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Community Market Manager</a:t>
          </a:r>
        </a:p>
      </dsp:txBody>
      <dsp:txXfrm>
        <a:off x="5707271" y="2600727"/>
        <a:ext cx="1220766" cy="610383"/>
      </dsp:txXfrm>
    </dsp:sp>
    <dsp:sp modelId="{39EB486D-7C55-4F9D-8EDA-B514EE612A43}">
      <dsp:nvSpPr>
        <dsp:cNvPr id="0" name=""/>
        <dsp:cNvSpPr/>
      </dsp:nvSpPr>
      <dsp:spPr>
        <a:xfrm>
          <a:off x="4224198" y="3429151"/>
          <a:ext cx="1220766" cy="610383"/>
        </a:xfrm>
        <a:prstGeom prst="rect">
          <a:avLst/>
        </a:prstGeom>
        <a:solidFill>
          <a:schemeClr val="accent4">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Market Assistant</a:t>
          </a:r>
        </a:p>
      </dsp:txBody>
      <dsp:txXfrm>
        <a:off x="4224198" y="3429151"/>
        <a:ext cx="1220766" cy="610383"/>
      </dsp:txXfrm>
    </dsp:sp>
    <dsp:sp modelId="{00CC4110-A757-420E-A17E-89427619D4CE}">
      <dsp:nvSpPr>
        <dsp:cNvPr id="0" name=""/>
        <dsp:cNvSpPr/>
      </dsp:nvSpPr>
      <dsp:spPr>
        <a:xfrm>
          <a:off x="7184399" y="1733982"/>
          <a:ext cx="1220766" cy="610383"/>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Membership &amp; Donations Coordinator</a:t>
          </a:r>
        </a:p>
      </dsp:txBody>
      <dsp:txXfrm>
        <a:off x="7184399" y="1733982"/>
        <a:ext cx="1220766" cy="610383"/>
      </dsp:txXfrm>
    </dsp:sp>
    <dsp:sp modelId="{B275BEBB-BAC7-43B0-9FBD-99F25930E6D5}">
      <dsp:nvSpPr>
        <dsp:cNvPr id="0" name=""/>
        <dsp:cNvSpPr/>
      </dsp:nvSpPr>
      <dsp:spPr>
        <a:xfrm>
          <a:off x="7489590" y="2600727"/>
          <a:ext cx="1220766" cy="610383"/>
        </a:xfrm>
        <a:prstGeom prst="rect">
          <a:avLst/>
        </a:prstGeom>
        <a:solidFill>
          <a:schemeClr val="accent4">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Membership Management</a:t>
          </a:r>
        </a:p>
      </dsp:txBody>
      <dsp:txXfrm>
        <a:off x="7489590" y="2600727"/>
        <a:ext cx="1220766" cy="610383"/>
      </dsp:txXfrm>
    </dsp:sp>
    <dsp:sp modelId="{032EA625-FA42-4807-AF97-9E8BAFA7F5C9}">
      <dsp:nvSpPr>
        <dsp:cNvPr id="0" name=""/>
        <dsp:cNvSpPr/>
      </dsp:nvSpPr>
      <dsp:spPr>
        <a:xfrm>
          <a:off x="7489590" y="3467471"/>
          <a:ext cx="1220766" cy="610383"/>
        </a:xfrm>
        <a:prstGeom prst="rect">
          <a:avLst/>
        </a:prstGeom>
        <a:solidFill>
          <a:schemeClr val="accent4">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Community Outreach &amp; Partner Supervisor</a:t>
          </a:r>
        </a:p>
      </dsp:txBody>
      <dsp:txXfrm>
        <a:off x="7489590" y="3467471"/>
        <a:ext cx="1220766" cy="610383"/>
      </dsp:txXfrm>
    </dsp:sp>
    <dsp:sp modelId="{5FA3A0D6-B509-4EA9-A1D2-F1CD1F300C26}">
      <dsp:nvSpPr>
        <dsp:cNvPr id="0" name=""/>
        <dsp:cNvSpPr/>
      </dsp:nvSpPr>
      <dsp:spPr>
        <a:xfrm>
          <a:off x="7489590" y="4334216"/>
          <a:ext cx="1220766" cy="610383"/>
        </a:xfrm>
        <a:prstGeom prst="rect">
          <a:avLst/>
        </a:prstGeom>
        <a:solidFill>
          <a:schemeClr val="accent4">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Community Specialist</a:t>
          </a:r>
        </a:p>
      </dsp:txBody>
      <dsp:txXfrm>
        <a:off x="7489590" y="4334216"/>
        <a:ext cx="1220766" cy="610383"/>
      </dsp:txXfrm>
    </dsp:sp>
    <dsp:sp modelId="{DA5F9DD6-1797-4D6C-AB2E-ACBBBB3BC35F}">
      <dsp:nvSpPr>
        <dsp:cNvPr id="0" name=""/>
        <dsp:cNvSpPr/>
      </dsp:nvSpPr>
      <dsp:spPr>
        <a:xfrm>
          <a:off x="7489590" y="5200960"/>
          <a:ext cx="1220766" cy="610383"/>
        </a:xfrm>
        <a:prstGeom prst="rect">
          <a:avLst/>
        </a:prstGeom>
        <a:solidFill>
          <a:schemeClr val="accent4">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Partnership Specialist</a:t>
          </a:r>
        </a:p>
      </dsp:txBody>
      <dsp:txXfrm>
        <a:off x="7489590" y="5200960"/>
        <a:ext cx="1220766" cy="610383"/>
      </dsp:txXfrm>
    </dsp:sp>
    <dsp:sp modelId="{C33E73F3-DD25-41AA-88A4-DBA39860C103}">
      <dsp:nvSpPr>
        <dsp:cNvPr id="0" name=""/>
        <dsp:cNvSpPr/>
      </dsp:nvSpPr>
      <dsp:spPr>
        <a:xfrm>
          <a:off x="8661526" y="1733982"/>
          <a:ext cx="1220766" cy="610383"/>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Human Resources Manager</a:t>
          </a:r>
        </a:p>
      </dsp:txBody>
      <dsp:txXfrm>
        <a:off x="8661526" y="1733982"/>
        <a:ext cx="1220766" cy="610383"/>
      </dsp:txXfrm>
    </dsp:sp>
    <dsp:sp modelId="{E2059E34-67D4-4F43-875E-CF6278A49F75}">
      <dsp:nvSpPr>
        <dsp:cNvPr id="0" name=""/>
        <dsp:cNvSpPr/>
      </dsp:nvSpPr>
      <dsp:spPr>
        <a:xfrm>
          <a:off x="8966718" y="2600727"/>
          <a:ext cx="1220766" cy="610383"/>
        </a:xfrm>
        <a:prstGeom prst="rect">
          <a:avLst/>
        </a:prstGeom>
        <a:solidFill>
          <a:schemeClr val="accent4">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Volunteer Manager</a:t>
          </a:r>
        </a:p>
      </dsp:txBody>
      <dsp:txXfrm>
        <a:off x="8966718" y="2600727"/>
        <a:ext cx="1220766" cy="610383"/>
      </dsp:txXfrm>
    </dsp:sp>
    <dsp:sp modelId="{EEBBDEB3-61AF-4B88-A658-93992E0FF011}">
      <dsp:nvSpPr>
        <dsp:cNvPr id="0" name=""/>
        <dsp:cNvSpPr/>
      </dsp:nvSpPr>
      <dsp:spPr>
        <a:xfrm>
          <a:off x="8966718" y="3467471"/>
          <a:ext cx="1220766" cy="610383"/>
        </a:xfrm>
        <a:prstGeom prst="rect">
          <a:avLst/>
        </a:prstGeom>
        <a:solidFill>
          <a:schemeClr val="accent4">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Organizational Specialist</a:t>
          </a:r>
        </a:p>
      </dsp:txBody>
      <dsp:txXfrm>
        <a:off x="8966718" y="3467471"/>
        <a:ext cx="1220766" cy="610383"/>
      </dsp:txXfrm>
    </dsp:sp>
    <dsp:sp modelId="{748CDA71-3B64-4CFB-9D7C-6D023DB5D418}">
      <dsp:nvSpPr>
        <dsp:cNvPr id="0" name=""/>
        <dsp:cNvSpPr/>
      </dsp:nvSpPr>
      <dsp:spPr>
        <a:xfrm>
          <a:off x="4077547" y="867238"/>
          <a:ext cx="1220766" cy="610383"/>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Executive Director</a:t>
          </a:r>
        </a:p>
      </dsp:txBody>
      <dsp:txXfrm>
        <a:off x="4077547" y="867238"/>
        <a:ext cx="1220766" cy="610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41355-D3CF-4D18-9664-144A5E9D7C91}">
      <dsp:nvSpPr>
        <dsp:cNvPr id="0" name=""/>
        <dsp:cNvSpPr/>
      </dsp:nvSpPr>
      <dsp:spPr>
        <a:xfrm>
          <a:off x="0" y="0"/>
          <a:ext cx="3286125" cy="4154488"/>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accent5">
                  <a:lumMod val="20000"/>
                  <a:lumOff val="80000"/>
                </a:schemeClr>
              </a:solidFill>
              <a:latin typeface="Century Gothic" panose="020B0502020202020204" pitchFamily="34" charset="0"/>
            </a:rPr>
            <a:t>Rutgers University</a:t>
          </a:r>
        </a:p>
        <a:p>
          <a:pPr marL="114300" lvl="1" indent="-114300" algn="l" defTabSz="622300">
            <a:lnSpc>
              <a:spcPct val="90000"/>
            </a:lnSpc>
            <a:spcBef>
              <a:spcPct val="0"/>
            </a:spcBef>
            <a:spcAft>
              <a:spcPct val="15000"/>
            </a:spcAft>
            <a:buChar char="•"/>
          </a:pPr>
          <a:r>
            <a:rPr lang="en-US" sz="1400" kern="1200" dirty="0">
              <a:latin typeface="Century Gothic" panose="020B0502020202020204" pitchFamily="34" charset="0"/>
            </a:rPr>
            <a:t>Cooperative Extension: 4-H Youth Development, free/minimal charge, provides education, relationship with community and farmers</a:t>
          </a:r>
        </a:p>
      </dsp:txBody>
      <dsp:txXfrm>
        <a:off x="0" y="1578705"/>
        <a:ext cx="3286125" cy="2492692"/>
      </dsp:txXfrm>
    </dsp:sp>
    <dsp:sp modelId="{ADC186CB-81D2-4951-B980-DF8507A5C5EB}">
      <dsp:nvSpPr>
        <dsp:cNvPr id="0" name=""/>
        <dsp:cNvSpPr/>
      </dsp:nvSpPr>
      <dsp:spPr>
        <a:xfrm>
          <a:off x="1019889" y="415448"/>
          <a:ext cx="1246346" cy="124634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7170" tIns="12700" rIns="97170" bIns="12700" numCol="1" spcCol="1270" anchor="ctr" anchorCtr="0">
          <a:noAutofit/>
        </a:bodyPr>
        <a:lstStyle/>
        <a:p>
          <a:pPr marL="0" lvl="0" indent="0" algn="ctr" defTabSz="2400300">
            <a:lnSpc>
              <a:spcPct val="90000"/>
            </a:lnSpc>
            <a:spcBef>
              <a:spcPct val="0"/>
            </a:spcBef>
            <a:spcAft>
              <a:spcPct val="35000"/>
            </a:spcAft>
            <a:buNone/>
          </a:pPr>
          <a:r>
            <a:rPr lang="en-US" sz="5400" kern="1200">
              <a:latin typeface="Century Gothic" panose="020B0502020202020204" pitchFamily="34" charset="0"/>
            </a:rPr>
            <a:t>1</a:t>
          </a:r>
          <a:endParaRPr lang="en-US" sz="5400" kern="1200" dirty="0">
            <a:latin typeface="Century Gothic" panose="020B0502020202020204" pitchFamily="34" charset="0"/>
          </a:endParaRPr>
        </a:p>
      </dsp:txBody>
      <dsp:txXfrm>
        <a:off x="1202412" y="597971"/>
        <a:ext cx="881300" cy="881300"/>
      </dsp:txXfrm>
    </dsp:sp>
    <dsp:sp modelId="{07BA425B-DEC3-432F-9098-665BEFC21E97}">
      <dsp:nvSpPr>
        <dsp:cNvPr id="0" name=""/>
        <dsp:cNvSpPr/>
      </dsp:nvSpPr>
      <dsp:spPr>
        <a:xfrm>
          <a:off x="0" y="4154416"/>
          <a:ext cx="3286125" cy="72"/>
        </a:xfrm>
        <a:prstGeom prst="rect">
          <a:avLst/>
        </a:prstGeom>
        <a:gradFill rotWithShape="0">
          <a:gsLst>
            <a:gs pos="0">
              <a:schemeClr val="accent4">
                <a:hueOff val="244215"/>
                <a:satOff val="-9305"/>
                <a:lumOff val="4627"/>
                <a:alphaOff val="0"/>
                <a:satMod val="103000"/>
                <a:lumMod val="102000"/>
                <a:tint val="94000"/>
              </a:schemeClr>
            </a:gs>
            <a:gs pos="50000">
              <a:schemeClr val="accent4">
                <a:hueOff val="244215"/>
                <a:satOff val="-9305"/>
                <a:lumOff val="4627"/>
                <a:alphaOff val="0"/>
                <a:satMod val="110000"/>
                <a:lumMod val="100000"/>
                <a:shade val="100000"/>
              </a:schemeClr>
            </a:gs>
            <a:gs pos="100000">
              <a:schemeClr val="accent4">
                <a:hueOff val="244215"/>
                <a:satOff val="-9305"/>
                <a:lumOff val="4627"/>
                <a:alphaOff val="0"/>
                <a:lumMod val="99000"/>
                <a:satMod val="120000"/>
                <a:shade val="78000"/>
              </a:schemeClr>
            </a:gs>
          </a:gsLst>
          <a:lin ang="5400000" scaled="0"/>
        </a:gradFill>
        <a:ln w="6350" cap="flat" cmpd="sng" algn="ctr">
          <a:solidFill>
            <a:schemeClr val="accent4">
              <a:hueOff val="244215"/>
              <a:satOff val="-9305"/>
              <a:lumOff val="462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64279BE-D498-4366-A1A7-9B55167F7066}">
      <dsp:nvSpPr>
        <dsp:cNvPr id="0" name=""/>
        <dsp:cNvSpPr/>
      </dsp:nvSpPr>
      <dsp:spPr>
        <a:xfrm>
          <a:off x="3614737" y="0"/>
          <a:ext cx="3286125" cy="4154488"/>
        </a:xfrm>
        <a:prstGeom prst="rect">
          <a:avLst/>
        </a:prstGeom>
        <a:solidFill>
          <a:schemeClr val="accent4">
            <a:tint val="40000"/>
            <a:alpha val="90000"/>
            <a:hueOff val="1023554"/>
            <a:satOff val="8936"/>
            <a:lumOff val="1661"/>
            <a:alphaOff val="0"/>
          </a:schemeClr>
        </a:solidFill>
        <a:ln w="6350" cap="flat" cmpd="sng" algn="ctr">
          <a:solidFill>
            <a:schemeClr val="accent4">
              <a:tint val="40000"/>
              <a:alpha val="90000"/>
              <a:hueOff val="1023554"/>
              <a:satOff val="8936"/>
              <a:lumOff val="166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accent5">
                  <a:lumMod val="20000"/>
                  <a:lumOff val="80000"/>
                </a:schemeClr>
              </a:solidFill>
              <a:latin typeface="Century Gothic" panose="020B0502020202020204" pitchFamily="34" charset="0"/>
            </a:rPr>
            <a:t>Robert Wood Johnson</a:t>
          </a:r>
        </a:p>
        <a:p>
          <a:pPr marL="114300" lvl="1" indent="-114300" algn="l" defTabSz="622300">
            <a:lnSpc>
              <a:spcPct val="90000"/>
            </a:lnSpc>
            <a:spcBef>
              <a:spcPct val="0"/>
            </a:spcBef>
            <a:spcAft>
              <a:spcPct val="15000"/>
            </a:spcAft>
            <a:buChar char="•"/>
          </a:pPr>
          <a:r>
            <a:rPr lang="en-US" sz="1400" kern="1200" dirty="0">
              <a:latin typeface="Century Gothic" panose="020B0502020202020204" pitchFamily="34" charset="0"/>
            </a:rPr>
            <a:t>Largest health care facility in the area and already provide a lot of health education services to New Brunswick (Wellness Cooking, but nothing aimed at health of children) </a:t>
          </a:r>
        </a:p>
      </dsp:txBody>
      <dsp:txXfrm>
        <a:off x="3614737" y="1578705"/>
        <a:ext cx="3286125" cy="2492692"/>
      </dsp:txXfrm>
    </dsp:sp>
    <dsp:sp modelId="{251E11EE-2DC7-40C6-81A0-656A734C74C9}">
      <dsp:nvSpPr>
        <dsp:cNvPr id="0" name=""/>
        <dsp:cNvSpPr/>
      </dsp:nvSpPr>
      <dsp:spPr>
        <a:xfrm>
          <a:off x="4634626" y="415448"/>
          <a:ext cx="1246346" cy="1246346"/>
        </a:xfrm>
        <a:prstGeom prst="ellipse">
          <a:avLst/>
        </a:prstGeom>
        <a:gradFill rotWithShape="0">
          <a:gsLst>
            <a:gs pos="0">
              <a:schemeClr val="accent4">
                <a:hueOff val="488431"/>
                <a:satOff val="-18609"/>
                <a:lumOff val="9254"/>
                <a:alphaOff val="0"/>
                <a:satMod val="103000"/>
                <a:lumMod val="102000"/>
                <a:tint val="94000"/>
              </a:schemeClr>
            </a:gs>
            <a:gs pos="50000">
              <a:schemeClr val="accent4">
                <a:hueOff val="488431"/>
                <a:satOff val="-18609"/>
                <a:lumOff val="9254"/>
                <a:alphaOff val="0"/>
                <a:satMod val="110000"/>
                <a:lumMod val="100000"/>
                <a:shade val="100000"/>
              </a:schemeClr>
            </a:gs>
            <a:gs pos="100000">
              <a:schemeClr val="accent4">
                <a:hueOff val="488431"/>
                <a:satOff val="-18609"/>
                <a:lumOff val="9254"/>
                <a:alphaOff val="0"/>
                <a:lumMod val="99000"/>
                <a:satMod val="120000"/>
                <a:shade val="78000"/>
              </a:schemeClr>
            </a:gs>
          </a:gsLst>
          <a:lin ang="5400000" scaled="0"/>
        </a:gradFill>
        <a:ln w="6350" cap="flat" cmpd="sng" algn="ctr">
          <a:solidFill>
            <a:schemeClr val="accent4">
              <a:hueOff val="488431"/>
              <a:satOff val="-18609"/>
              <a:lumOff val="925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7170" tIns="12700" rIns="97170" bIns="12700" numCol="1" spcCol="1270" anchor="ctr" anchorCtr="0">
          <a:noAutofit/>
        </a:bodyPr>
        <a:lstStyle/>
        <a:p>
          <a:pPr marL="0" lvl="0" indent="0" algn="ctr" defTabSz="2400300">
            <a:lnSpc>
              <a:spcPct val="90000"/>
            </a:lnSpc>
            <a:spcBef>
              <a:spcPct val="0"/>
            </a:spcBef>
            <a:spcAft>
              <a:spcPct val="35000"/>
            </a:spcAft>
            <a:buNone/>
          </a:pPr>
          <a:r>
            <a:rPr lang="en-US" sz="5400" kern="1200">
              <a:latin typeface="Century Gothic" panose="020B0502020202020204" pitchFamily="34" charset="0"/>
            </a:rPr>
            <a:t>2</a:t>
          </a:r>
          <a:endParaRPr lang="en-US" sz="5400" kern="1200" dirty="0">
            <a:latin typeface="Century Gothic" panose="020B0502020202020204" pitchFamily="34" charset="0"/>
          </a:endParaRPr>
        </a:p>
      </dsp:txBody>
      <dsp:txXfrm>
        <a:off x="4817149" y="597971"/>
        <a:ext cx="881300" cy="881300"/>
      </dsp:txXfrm>
    </dsp:sp>
    <dsp:sp modelId="{0CA3E19D-DD3A-4739-A81E-C3E7B761D73D}">
      <dsp:nvSpPr>
        <dsp:cNvPr id="0" name=""/>
        <dsp:cNvSpPr/>
      </dsp:nvSpPr>
      <dsp:spPr>
        <a:xfrm>
          <a:off x="3614737" y="4154416"/>
          <a:ext cx="3286125" cy="72"/>
        </a:xfrm>
        <a:prstGeom prst="rect">
          <a:avLst/>
        </a:prstGeom>
        <a:gradFill rotWithShape="0">
          <a:gsLst>
            <a:gs pos="0">
              <a:schemeClr val="accent4">
                <a:hueOff val="732646"/>
                <a:satOff val="-27914"/>
                <a:lumOff val="13881"/>
                <a:alphaOff val="0"/>
                <a:satMod val="103000"/>
                <a:lumMod val="102000"/>
                <a:tint val="94000"/>
              </a:schemeClr>
            </a:gs>
            <a:gs pos="50000">
              <a:schemeClr val="accent4">
                <a:hueOff val="732646"/>
                <a:satOff val="-27914"/>
                <a:lumOff val="13881"/>
                <a:alphaOff val="0"/>
                <a:satMod val="110000"/>
                <a:lumMod val="100000"/>
                <a:shade val="100000"/>
              </a:schemeClr>
            </a:gs>
            <a:gs pos="100000">
              <a:schemeClr val="accent4">
                <a:hueOff val="732646"/>
                <a:satOff val="-27914"/>
                <a:lumOff val="13881"/>
                <a:alphaOff val="0"/>
                <a:lumMod val="99000"/>
                <a:satMod val="120000"/>
                <a:shade val="78000"/>
              </a:schemeClr>
            </a:gs>
          </a:gsLst>
          <a:lin ang="5400000" scaled="0"/>
        </a:gradFill>
        <a:ln w="6350" cap="flat" cmpd="sng" algn="ctr">
          <a:solidFill>
            <a:schemeClr val="accent4">
              <a:hueOff val="732646"/>
              <a:satOff val="-27914"/>
              <a:lumOff val="1388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9D659DB-1DFC-4CA0-92F2-FBA29D6DAE9D}">
      <dsp:nvSpPr>
        <dsp:cNvPr id="0" name=""/>
        <dsp:cNvSpPr/>
      </dsp:nvSpPr>
      <dsp:spPr>
        <a:xfrm>
          <a:off x="7229475" y="0"/>
          <a:ext cx="3286125" cy="4154488"/>
        </a:xfrm>
        <a:prstGeom prst="rect">
          <a:avLst/>
        </a:prstGeom>
        <a:solidFill>
          <a:schemeClr val="accent4">
            <a:tint val="40000"/>
            <a:alpha val="90000"/>
            <a:hueOff val="2047107"/>
            <a:satOff val="17873"/>
            <a:lumOff val="3322"/>
            <a:alphaOff val="0"/>
          </a:schemeClr>
        </a:solidFill>
        <a:ln w="6350" cap="flat" cmpd="sng" algn="ctr">
          <a:solidFill>
            <a:schemeClr val="accent4">
              <a:tint val="40000"/>
              <a:alpha val="90000"/>
              <a:hueOff val="2047107"/>
              <a:satOff val="17873"/>
              <a:lumOff val="332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accent5">
                  <a:lumMod val="20000"/>
                  <a:lumOff val="80000"/>
                </a:schemeClr>
              </a:solidFill>
              <a:latin typeface="Century Gothic" panose="020B0502020202020204" pitchFamily="34" charset="0"/>
            </a:rPr>
            <a:t>Community Farmer’s Market</a:t>
          </a:r>
        </a:p>
        <a:p>
          <a:pPr marL="114300" lvl="1" indent="-114300" algn="l" defTabSz="622300">
            <a:lnSpc>
              <a:spcPct val="90000"/>
            </a:lnSpc>
            <a:spcBef>
              <a:spcPct val="0"/>
            </a:spcBef>
            <a:spcAft>
              <a:spcPct val="15000"/>
            </a:spcAft>
            <a:buChar char="•"/>
          </a:pPr>
          <a:r>
            <a:rPr lang="en-US" sz="1400" kern="1200" dirty="0">
              <a:latin typeface="Century Gothic" panose="020B0502020202020204" pitchFamily="34" charset="0"/>
            </a:rPr>
            <a:t>Community garden, but not focused on children</a:t>
          </a:r>
        </a:p>
        <a:p>
          <a:pPr marL="114300" lvl="1" indent="-114300" algn="l" defTabSz="622300">
            <a:lnSpc>
              <a:spcPct val="90000"/>
            </a:lnSpc>
            <a:spcBef>
              <a:spcPct val="0"/>
            </a:spcBef>
            <a:spcAft>
              <a:spcPct val="15000"/>
            </a:spcAft>
            <a:buChar char="•"/>
          </a:pPr>
          <a:r>
            <a:rPr lang="en-US" sz="1400" kern="1200" dirty="0">
              <a:latin typeface="Century Gothic" panose="020B0502020202020204" pitchFamily="34" charset="0"/>
            </a:rPr>
            <a:t>They support other gardening efforts across New Brunswick – large ally! </a:t>
          </a:r>
        </a:p>
        <a:p>
          <a:pPr marL="114300" lvl="1" indent="-114300" algn="l" defTabSz="622300">
            <a:lnSpc>
              <a:spcPct val="90000"/>
            </a:lnSpc>
            <a:spcBef>
              <a:spcPct val="0"/>
            </a:spcBef>
            <a:spcAft>
              <a:spcPct val="15000"/>
            </a:spcAft>
            <a:buChar char="•"/>
          </a:pPr>
          <a:r>
            <a:rPr lang="en-US" sz="1400" kern="1200" dirty="0">
              <a:latin typeface="Century Gothic" panose="020B0502020202020204" pitchFamily="34" charset="0"/>
            </a:rPr>
            <a:t>Buy a plot until we purchase land</a:t>
          </a:r>
        </a:p>
      </dsp:txBody>
      <dsp:txXfrm>
        <a:off x="7229475" y="1578705"/>
        <a:ext cx="3286125" cy="2492692"/>
      </dsp:txXfrm>
    </dsp:sp>
    <dsp:sp modelId="{28E29B35-C8E7-45C8-BAAF-4C83EE81BAA8}">
      <dsp:nvSpPr>
        <dsp:cNvPr id="0" name=""/>
        <dsp:cNvSpPr/>
      </dsp:nvSpPr>
      <dsp:spPr>
        <a:xfrm>
          <a:off x="8249364" y="415448"/>
          <a:ext cx="1246346" cy="1246346"/>
        </a:xfrm>
        <a:prstGeom prst="ellipse">
          <a:avLst/>
        </a:prstGeom>
        <a:gradFill rotWithShape="0">
          <a:gsLst>
            <a:gs pos="0">
              <a:schemeClr val="accent4">
                <a:hueOff val="976862"/>
                <a:satOff val="-37218"/>
                <a:lumOff val="18508"/>
                <a:alphaOff val="0"/>
                <a:satMod val="103000"/>
                <a:lumMod val="102000"/>
                <a:tint val="94000"/>
              </a:schemeClr>
            </a:gs>
            <a:gs pos="50000">
              <a:schemeClr val="accent4">
                <a:hueOff val="976862"/>
                <a:satOff val="-37218"/>
                <a:lumOff val="18508"/>
                <a:alphaOff val="0"/>
                <a:satMod val="110000"/>
                <a:lumMod val="100000"/>
                <a:shade val="100000"/>
              </a:schemeClr>
            </a:gs>
            <a:gs pos="100000">
              <a:schemeClr val="accent4">
                <a:hueOff val="976862"/>
                <a:satOff val="-37218"/>
                <a:lumOff val="18508"/>
                <a:alphaOff val="0"/>
                <a:lumMod val="99000"/>
                <a:satMod val="120000"/>
                <a:shade val="78000"/>
              </a:schemeClr>
            </a:gs>
          </a:gsLst>
          <a:lin ang="5400000" scaled="0"/>
        </a:gradFill>
        <a:ln w="6350" cap="flat" cmpd="sng" algn="ctr">
          <a:solidFill>
            <a:schemeClr val="accent4">
              <a:hueOff val="976862"/>
              <a:satOff val="-37218"/>
              <a:lumOff val="1850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7170" tIns="12700" rIns="97170" bIns="12700" numCol="1" spcCol="1270" anchor="ctr" anchorCtr="0">
          <a:noAutofit/>
        </a:bodyPr>
        <a:lstStyle/>
        <a:p>
          <a:pPr marL="0" lvl="0" indent="0" algn="ctr" defTabSz="2400300">
            <a:lnSpc>
              <a:spcPct val="90000"/>
            </a:lnSpc>
            <a:spcBef>
              <a:spcPct val="0"/>
            </a:spcBef>
            <a:spcAft>
              <a:spcPct val="35000"/>
            </a:spcAft>
            <a:buNone/>
          </a:pPr>
          <a:r>
            <a:rPr lang="en-US" sz="5400" kern="1200">
              <a:latin typeface="Century Gothic" panose="020B0502020202020204" pitchFamily="34" charset="0"/>
            </a:rPr>
            <a:t>3</a:t>
          </a:r>
        </a:p>
      </dsp:txBody>
      <dsp:txXfrm>
        <a:off x="8431887" y="597971"/>
        <a:ext cx="881300" cy="881300"/>
      </dsp:txXfrm>
    </dsp:sp>
    <dsp:sp modelId="{2CC5A68C-6801-4782-BCBC-A46070D5CD18}">
      <dsp:nvSpPr>
        <dsp:cNvPr id="0" name=""/>
        <dsp:cNvSpPr/>
      </dsp:nvSpPr>
      <dsp:spPr>
        <a:xfrm>
          <a:off x="7229475" y="4154416"/>
          <a:ext cx="3286125" cy="72"/>
        </a:xfrm>
        <a:prstGeom prst="rect">
          <a:avLst/>
        </a:prstGeom>
        <a:gradFill rotWithShape="0">
          <a:gsLst>
            <a:gs pos="0">
              <a:schemeClr val="accent4">
                <a:hueOff val="1221077"/>
                <a:satOff val="-46523"/>
                <a:lumOff val="23135"/>
                <a:alphaOff val="0"/>
                <a:satMod val="103000"/>
                <a:lumMod val="102000"/>
                <a:tint val="94000"/>
              </a:schemeClr>
            </a:gs>
            <a:gs pos="50000">
              <a:schemeClr val="accent4">
                <a:hueOff val="1221077"/>
                <a:satOff val="-46523"/>
                <a:lumOff val="23135"/>
                <a:alphaOff val="0"/>
                <a:satMod val="110000"/>
                <a:lumMod val="100000"/>
                <a:shade val="100000"/>
              </a:schemeClr>
            </a:gs>
            <a:gs pos="100000">
              <a:schemeClr val="accent4">
                <a:hueOff val="1221077"/>
                <a:satOff val="-46523"/>
                <a:lumOff val="23135"/>
                <a:alphaOff val="0"/>
                <a:lumMod val="99000"/>
                <a:satMod val="120000"/>
                <a:shade val="78000"/>
              </a:schemeClr>
            </a:gs>
          </a:gsLst>
          <a:lin ang="5400000" scaled="0"/>
        </a:gradFill>
        <a:ln w="6350" cap="flat" cmpd="sng" algn="ctr">
          <a:solidFill>
            <a:schemeClr val="accent4">
              <a:hueOff val="1221077"/>
              <a:satOff val="-46523"/>
              <a:lumOff val="2313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0.70781</cdr:x>
      <cdr:y>0.04246</cdr:y>
    </cdr:from>
    <cdr:to>
      <cdr:x>0.83542</cdr:x>
      <cdr:y>0.18396</cdr:y>
    </cdr:to>
    <cdr:sp macro="" textlink="">
      <cdr:nvSpPr>
        <cdr:cNvPr id="2" name="TextBox 1">
          <a:extLst xmlns:a="http://schemas.openxmlformats.org/drawingml/2006/main">
            <a:ext uri="{FF2B5EF4-FFF2-40B4-BE49-F238E27FC236}">
              <a16:creationId xmlns:a16="http://schemas.microsoft.com/office/drawing/2014/main" id="{7D91C803-63AE-40A9-AFDB-03E1954405BE}"/>
            </a:ext>
          </a:extLst>
        </cdr:cNvPr>
        <cdr:cNvSpPr txBox="1"/>
      </cdr:nvSpPr>
      <cdr:spPr>
        <a:xfrm xmlns:a="http://schemas.openxmlformats.org/drawingml/2006/main">
          <a:off x="5071783" y="27434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06T05:55:40.235"/>
    </inkml:context>
    <inkml:brush xml:id="br0">
      <inkml:brushProperty name="width" value="0.23333" units="cm"/>
      <inkml:brushProperty name="height" value="0.23333" units="cm"/>
      <inkml:brushProperty name="ignorePressure" value="1"/>
    </inkml:brush>
  </inkml:definitions>
  <inkml:trace contextRef="#ctx0" brushRef="#br0">1682 10630,'0'0,"0"0,-3-3,-2-5,4-4,6-3,4-3,5-1,6-1,7 0,4 3,8 2,7-1,9-1,4 4,3-1,0 0,0-2,-1-4,-1-3,0 0,2 1,1 0,2-3,4 1,3-1,0 2,-3-2,-4 0,-2 1,-2 1,-2 1,2 2,5-3,0-1,2 0,3 2,3 0,-2 2,-6-1,-5 2,-2 0,-5 3,-2 1,-3 0,0 2,2 1,5-2,3-1,1-2,1-1,-1 0,0-2,-1 1,4-4,3-1,4 0,3-2,3-1,1 2,1 2,-3 0,3 3,0 0,4 0,1 1,4-4,-1 0,-2 0,-1 0,-2-2,-5 0,-2 1,-1 0,1-1,1 0,1-2,0-4,1-2,1 0,-1 0,1-2,0 3,0-1,3 3,1 3,-4-1,-1 1,-2 2,1 2,0 2,0-3,1 0,0-3,1 1,-4 0,-4-1,-8 3,-7 4,-7 0,-5 2,-6-1,-6 4,-6 1,-3 3,-2 0,-5-2,-4 2,-2-1,2-1,-1-3,0-1,3-1,2-4,-2-5,1-5,1-3,4-2,3-5,4-5,0-11,4-13,2-13,-1-12,1-7,6-2,1-3,2-6,4-11,4-3,3 1,3 1,-1 3,-1-1,-1-3,-4 1,-4 6,-2 5,-5 4,-2 1,-4-5,-1-2,-2 3,1 3,6 2,2-1,3-5,0-3,4 3,1 1,2 0,1-1,-2-3,-6 1,-2 5,-5 8,-1 5,-3 3,-3-2,0-5,3 0,3 4,3 5,4 2,4 1,3-5,1-1,2-2,0 6,1 7,-5 7,-3 4,-6-2,-5-4,-5-4,-3-2,-3 1,-4 9,-2 7,0 6,1 4,-2 5,0 3,-3-1,2 0,-3-2,1 3,-1-1,1 7,-1 6,1 8,-1 9,-2 8,-2 7,-2 5,-2 6,0 3,-2-1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06T05:45:12.083"/>
    </inkml:context>
    <inkml:brush xml:id="br0">
      <inkml:brushProperty name="width" value="0.03333" units="cm"/>
      <inkml:brushProperty name="height" value="0.03333" units="cm"/>
      <inkml:brushProperty name="ignorePressure" value="1"/>
    </inkml:brush>
  </inkml:definitions>
  <inkml:trace contextRef="#ctx0" brushRef="#br0">2693 1574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06T05:46:33.133"/>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1633 2211,'0'0,"0"0,2 0,2 0,3 0,5 0,4 2,3 0,3 2,4 0,5-1,3 0,2-2,2-2,1 0,-2-1,0 0,2 0,1 0,7-1,4 1,2 2,0 1,-1 2,0 0,2 2,0 1,1 2,-3 1,-2-2,-2 1,-2-2,2-2,3-1,-2-1,0-2,-4 0,-4 0,-1 0,0 0,2-1,1 1,0 0,0 0,-4 0,-2 0,-2 0,0 0,2 1,3 2,3-1,0-1,-2 1,-3-2,-3 1,-3-1,-2 0,1 0,1-2,2 0,0 0,-3 0,-3 1,-3 0,-5 1,-1-1,-4 1,-1 1,-3-1,1 0,0 0,0 0,1-2,1 0,0-2,0-1,1-2,-4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06T05:46:53.048"/>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1653 3861,'0'0,"-5"0,-5 2,-3 0,1 0,4-2,7-1,7-2,8-2,8-4,8-2,3-1,3 0,1 0,-1 3,-2 0,-1 1,1 1,1 2,5 0,4 1,4 1,0 1,-2 1,1 1,-1-2,2 0,1-2,3 1,-1-2,-1-2,-1 1,-3 1,0 0,2 1,2 1,-1 0,-1 1,-1-1,-1 0,-3 0,1 0,3 2,1 1,3 1,-2 2,-2 0,-2 0,-2-1,0 1,2 1,1-2,1 0,-4-1,-2-2,-2-1,-2 0,1-1,0-1,2 1,1-1,1 0,-2 1,-4 1,-5 1,-3-2,-4 1,-2-1,-3 2,-2 0,-2 0,-2 1,-2 0,0 0,-3 0,-4-2,-5 0,-2-5,0-2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06T05:46:57.728"/>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1679 4138,'0'0,"-5"-1,-6-3,-3-1,-2 0,2-1,2 2,3 1,2 1,4 1,3 1,1 0,2 0,1-1,1-1,3 0,1-2,2 1,1 0,4 1,3 0,3 2,2-1,4 1,-1 0,1-1,0-1,0 0,1 0,1 1,4 0,6-1,6-1,2 1,1 1,-1-2,-2 0,-2 0,-2 0,1-1,0 1,1 1,0-1,-3 0,-2 1,-2 0,-2 1,1 0,0-1,3 0,2 0,0 0,-1-1,-3 0,-2 1,0-2,-1 1,0 0,4 1,1 0,2 2,0-1,-1 1,-3 0,-1 2,1 1,1-1,0 0,3-1,1 0,1 0,-3-1,-2 0,-3 0,-1-1,0 1,0 0,0 0,1 0,2 2,-2 0,-1 0,-3 0,-3-1,-2 2,-1 0,-3-1,-2 0,-1-1,1 0,-1-1,-2 0,1 0,-3 0,0 0,-4 0,-4-1,-2 1,-3 0,-3-1,-2-2,-1 3,-1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35046C-8F1D-4A8D-A49F-923509DB22E9}"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5E6D6-3F58-4E6E-941C-38221C965749}" type="slidenum">
              <a:rPr lang="en-US" smtClean="0"/>
              <a:t>‹#›</a:t>
            </a:fld>
            <a:endParaRPr lang="en-US"/>
          </a:p>
        </p:txBody>
      </p:sp>
    </p:spTree>
    <p:extLst>
      <p:ext uri="{BB962C8B-B14F-4D97-AF65-F5344CB8AC3E}">
        <p14:creationId xmlns:p14="http://schemas.microsoft.com/office/powerpoint/2010/main" val="343287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5046C-8F1D-4A8D-A49F-923509DB22E9}"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5E6D6-3F58-4E6E-941C-38221C965749}" type="slidenum">
              <a:rPr lang="en-US" smtClean="0"/>
              <a:t>‹#›</a:t>
            </a:fld>
            <a:endParaRPr lang="en-US"/>
          </a:p>
        </p:txBody>
      </p:sp>
    </p:spTree>
    <p:extLst>
      <p:ext uri="{BB962C8B-B14F-4D97-AF65-F5344CB8AC3E}">
        <p14:creationId xmlns:p14="http://schemas.microsoft.com/office/powerpoint/2010/main" val="2238984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5046C-8F1D-4A8D-A49F-923509DB22E9}"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5E6D6-3F58-4E6E-941C-38221C965749}" type="slidenum">
              <a:rPr lang="en-US" smtClean="0"/>
              <a:t>‹#›</a:t>
            </a:fld>
            <a:endParaRPr lang="en-US"/>
          </a:p>
        </p:txBody>
      </p:sp>
    </p:spTree>
    <p:extLst>
      <p:ext uri="{BB962C8B-B14F-4D97-AF65-F5344CB8AC3E}">
        <p14:creationId xmlns:p14="http://schemas.microsoft.com/office/powerpoint/2010/main" val="187864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35046C-8F1D-4A8D-A49F-923509DB22E9}"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5E6D6-3F58-4E6E-941C-38221C965749}" type="slidenum">
              <a:rPr lang="en-US" smtClean="0"/>
              <a:t>‹#›</a:t>
            </a:fld>
            <a:endParaRPr lang="en-US"/>
          </a:p>
        </p:txBody>
      </p:sp>
    </p:spTree>
    <p:extLst>
      <p:ext uri="{BB962C8B-B14F-4D97-AF65-F5344CB8AC3E}">
        <p14:creationId xmlns:p14="http://schemas.microsoft.com/office/powerpoint/2010/main" val="3989715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35046C-8F1D-4A8D-A49F-923509DB22E9}"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5E6D6-3F58-4E6E-941C-38221C965749}" type="slidenum">
              <a:rPr lang="en-US" smtClean="0"/>
              <a:t>‹#›</a:t>
            </a:fld>
            <a:endParaRPr lang="en-US"/>
          </a:p>
        </p:txBody>
      </p:sp>
    </p:spTree>
    <p:extLst>
      <p:ext uri="{BB962C8B-B14F-4D97-AF65-F5344CB8AC3E}">
        <p14:creationId xmlns:p14="http://schemas.microsoft.com/office/powerpoint/2010/main" val="38663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35046C-8F1D-4A8D-A49F-923509DB22E9}"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5E6D6-3F58-4E6E-941C-38221C965749}" type="slidenum">
              <a:rPr lang="en-US" smtClean="0"/>
              <a:t>‹#›</a:t>
            </a:fld>
            <a:endParaRPr lang="en-US"/>
          </a:p>
        </p:txBody>
      </p:sp>
    </p:spTree>
    <p:extLst>
      <p:ext uri="{BB962C8B-B14F-4D97-AF65-F5344CB8AC3E}">
        <p14:creationId xmlns:p14="http://schemas.microsoft.com/office/powerpoint/2010/main" val="322462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35046C-8F1D-4A8D-A49F-923509DB22E9}"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25E6D6-3F58-4E6E-941C-38221C965749}" type="slidenum">
              <a:rPr lang="en-US" smtClean="0"/>
              <a:t>‹#›</a:t>
            </a:fld>
            <a:endParaRPr lang="en-US"/>
          </a:p>
        </p:txBody>
      </p:sp>
    </p:spTree>
    <p:extLst>
      <p:ext uri="{BB962C8B-B14F-4D97-AF65-F5344CB8AC3E}">
        <p14:creationId xmlns:p14="http://schemas.microsoft.com/office/powerpoint/2010/main" val="311474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35046C-8F1D-4A8D-A49F-923509DB22E9}"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25E6D6-3F58-4E6E-941C-38221C965749}" type="slidenum">
              <a:rPr lang="en-US" smtClean="0"/>
              <a:t>‹#›</a:t>
            </a:fld>
            <a:endParaRPr lang="en-US"/>
          </a:p>
        </p:txBody>
      </p:sp>
    </p:spTree>
    <p:extLst>
      <p:ext uri="{BB962C8B-B14F-4D97-AF65-F5344CB8AC3E}">
        <p14:creationId xmlns:p14="http://schemas.microsoft.com/office/powerpoint/2010/main" val="21860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5046C-8F1D-4A8D-A49F-923509DB22E9}"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25E6D6-3F58-4E6E-941C-38221C965749}" type="slidenum">
              <a:rPr lang="en-US" smtClean="0"/>
              <a:t>‹#›</a:t>
            </a:fld>
            <a:endParaRPr lang="en-US"/>
          </a:p>
        </p:txBody>
      </p:sp>
    </p:spTree>
    <p:extLst>
      <p:ext uri="{BB962C8B-B14F-4D97-AF65-F5344CB8AC3E}">
        <p14:creationId xmlns:p14="http://schemas.microsoft.com/office/powerpoint/2010/main" val="3648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35046C-8F1D-4A8D-A49F-923509DB22E9}"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5E6D6-3F58-4E6E-941C-38221C965749}" type="slidenum">
              <a:rPr lang="en-US" smtClean="0"/>
              <a:t>‹#›</a:t>
            </a:fld>
            <a:endParaRPr lang="en-US"/>
          </a:p>
        </p:txBody>
      </p:sp>
    </p:spTree>
    <p:extLst>
      <p:ext uri="{BB962C8B-B14F-4D97-AF65-F5344CB8AC3E}">
        <p14:creationId xmlns:p14="http://schemas.microsoft.com/office/powerpoint/2010/main" val="143420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35046C-8F1D-4A8D-A49F-923509DB22E9}"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5E6D6-3F58-4E6E-941C-38221C965749}" type="slidenum">
              <a:rPr lang="en-US" smtClean="0"/>
              <a:t>‹#›</a:t>
            </a:fld>
            <a:endParaRPr lang="en-US"/>
          </a:p>
        </p:txBody>
      </p:sp>
    </p:spTree>
    <p:extLst>
      <p:ext uri="{BB962C8B-B14F-4D97-AF65-F5344CB8AC3E}">
        <p14:creationId xmlns:p14="http://schemas.microsoft.com/office/powerpoint/2010/main" val="2789042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5046C-8F1D-4A8D-A49F-923509DB22E9}" type="datetimeFigureOut">
              <a:rPr lang="en-US" smtClean="0"/>
              <a:t>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5E6D6-3F58-4E6E-941C-38221C965749}" type="slidenum">
              <a:rPr lang="en-US" smtClean="0"/>
              <a:t>‹#›</a:t>
            </a:fld>
            <a:endParaRPr lang="en-US"/>
          </a:p>
        </p:txBody>
      </p:sp>
    </p:spTree>
    <p:extLst>
      <p:ext uri="{BB962C8B-B14F-4D97-AF65-F5344CB8AC3E}">
        <p14:creationId xmlns:p14="http://schemas.microsoft.com/office/powerpoint/2010/main" val="28924292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myriammahiques.blogspot.com/2010/08/gardeners-root-for-city-patches.html" TargetMode="External"/><Relationship Id="rId2" Type="http://schemas.openxmlformats.org/officeDocument/2006/relationships/image" Target="../media/image8.jpg&amp;ehk=KiMbnEWsTerBevZq4ZXw3w&amp;r=0&amp;pid=OfficeInsert"/><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vimeo.com/23859395" TargetMode="External"/><Relationship Id="rId2" Type="http://schemas.openxmlformats.org/officeDocument/2006/relationships/image" Target="../media/image10.jpg&amp;ehk=f6eOwfuGuZ"/><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amp;ehk=Dlss7nZZ2ns5P4br"/><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Rutgers_Scarlet_Knights_football" TargetMode="External"/><Relationship Id="rId3" Type="http://schemas.openxmlformats.org/officeDocument/2006/relationships/diagramLayout" Target="../diagrams/layout3.xml"/><Relationship Id="rId7" Type="http://schemas.openxmlformats.org/officeDocument/2006/relationships/image" Target="../media/image13.png&amp;ehk=Y1IYb"/><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5.png"/><Relationship Id="rId4" Type="http://schemas.openxmlformats.org/officeDocument/2006/relationships/diagramQuickStyle" Target="../diagrams/quickStyle3.xml"/><Relationship Id="rId9" Type="http://schemas.openxmlformats.org/officeDocument/2006/relationships/image" Target="../media/image14.png&amp;ehk=6"/></Relationships>
</file>

<file path=ppt/slides/_rels/slide18.xml.rels><?xml version="1.0" encoding="UTF-8" standalone="yes"?>
<Relationships xmlns="http://schemas.openxmlformats.org/package/2006/relationships"><Relationship Id="rId2" Type="http://schemas.openxmlformats.org/officeDocument/2006/relationships/image" Target="../media/image16.png&amp;ehk=lpM9OrvyUJJDSjfVpFQzYA&amp;r=0&amp;pid=OfficeInsert"/><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customXml" Target="../ink/ink2.xml"/><Relationship Id="rId1" Type="http://schemas.openxmlformats.org/officeDocument/2006/relationships/slideLayout" Target="../slideLayouts/slideLayout5.xml"/><Relationship Id="rId6" Type="http://schemas.openxmlformats.org/officeDocument/2006/relationships/customXml" Target="../ink/ink4.xml"/><Relationship Id="rId5" Type="http://schemas.openxmlformats.org/officeDocument/2006/relationships/image" Target="../media/image19.png"/><Relationship Id="rId4" Type="http://schemas.openxmlformats.org/officeDocument/2006/relationships/customXml" Target="../ink/ink3.xml"/><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commons.wikimedia.org/wiki/File:Packets_of_Vegetable_Seeds_at_Menards.jpg" TargetMode="External"/><Relationship Id="rId2" Type="http://schemas.openxmlformats.org/officeDocument/2006/relationships/image" Target="../media/image24.jpg&amp;ehk=W6KLSLu4OvaB0Oe4m8ZxOA&amp;r=0&amp;pid=OfficeInsert"/><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oleObject" Target="../embeddings/oleObject1.bin"/><Relationship Id="rId4" Type="http://schemas.openxmlformats.org/officeDocument/2006/relationships/image" Target="../media/image27.svg"/></Relationships>
</file>

<file path=ppt/slides/_rels/slide2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cshp.rutgers.edu/downloads/8660.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14">
            <a:extLst>
              <a:ext uri="{FF2B5EF4-FFF2-40B4-BE49-F238E27FC236}">
                <a16:creationId xmlns:a16="http://schemas.microsoft.com/office/drawing/2014/main" id="{22C31095-808F-4BC4-9675-1E62061020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18">
            <a:extLst>
              <a:ext uri="{FF2B5EF4-FFF2-40B4-BE49-F238E27FC236}">
                <a16:creationId xmlns:a16="http://schemas.microsoft.com/office/drawing/2014/main" id="{461C83D5-7476-4195-B568-851F7AD8EF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19">
            <a:extLst>
              <a:ext uri="{FF2B5EF4-FFF2-40B4-BE49-F238E27FC236}">
                <a16:creationId xmlns:a16="http://schemas.microsoft.com/office/drawing/2014/main" id="{58EFA0E1-CA49-4507-8671-D995068257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Picture 16">
            <a:extLst>
              <a:ext uri="{FF2B5EF4-FFF2-40B4-BE49-F238E27FC236}">
                <a16:creationId xmlns:a16="http://schemas.microsoft.com/office/drawing/2014/main" id="{4A3AD392-F26A-4576-90C2-4B90E90A3062}"/>
              </a:ext>
            </a:extLst>
          </p:cNvPr>
          <p:cNvPicPr/>
          <p:nvPr/>
        </p:nvPicPr>
        <p:blipFill rotWithShape="1">
          <a:blip r:embed="rId2">
            <a:extLst>
              <a:ext uri="{BEBA8EAE-BF5A-486C-A8C5-ECC9F3942E4B}">
                <a14:imgProps xmlns:a14="http://schemas.microsoft.com/office/drawing/2010/main">
                  <a14:imgLayer r:embed="rId3">
                    <a14:imgEffect>
                      <a14:backgroundRemoval t="9350" b="93089" l="2548" r="95860">
                        <a14:foregroundMark x1="54777" y1="52439" x2="54777" y2="52439"/>
                        <a14:foregroundMark x1="52866" y1="53659" x2="52866" y2="53659"/>
                        <a14:foregroundMark x1="45541" y1="57317" x2="45541" y2="57317"/>
                        <a14:foregroundMark x1="42357" y1="57317" x2="42357" y2="57317"/>
                        <a14:foregroundMark x1="41401" y1="59350" x2="41401" y2="59350"/>
                        <a14:foregroundMark x1="8280" y1="48374" x2="8280" y2="48374"/>
                        <a14:foregroundMark x1="91720" y1="47561" x2="91720" y2="47561"/>
                        <a14:foregroundMark x1="96178" y1="47561" x2="96178" y2="47561"/>
                        <a14:foregroundMark x1="2866" y1="47967" x2="2866" y2="47967"/>
                        <a14:foregroundMark x1="11146" y1="91870" x2="11146" y2="91870"/>
                        <a14:foregroundMark x1="14968" y1="91870" x2="14968" y2="91870"/>
                        <a14:foregroundMark x1="24522" y1="93089" x2="24522" y2="93089"/>
                        <a14:foregroundMark x1="30255" y1="92276" x2="30255" y2="92276"/>
                        <a14:foregroundMark x1="37898" y1="92683" x2="37898" y2="92683"/>
                        <a14:foregroundMark x1="45223" y1="92276" x2="45223" y2="92276"/>
                        <a14:foregroundMark x1="51592" y1="91057" x2="51592" y2="91057"/>
                        <a14:foregroundMark x1="58599" y1="91057" x2="58599" y2="91057"/>
                        <a14:foregroundMark x1="67516" y1="91870" x2="67516" y2="91870"/>
                        <a14:foregroundMark x1="72611" y1="91870" x2="72611" y2="91870"/>
                        <a14:foregroundMark x1="80892" y1="89837" x2="80892" y2="89837"/>
                        <a14:foregroundMark x1="84076" y1="91057" x2="84076" y2="91057"/>
                        <a14:foregroundMark x1="92994" y1="90244" x2="92994" y2="90244"/>
                        <a14:foregroundMark x1="52229" y1="40244" x2="52229" y2="40244"/>
                        <a14:foregroundMark x1="57325" y1="41870" x2="57325" y2="41870"/>
                      </a14:backgroundRemoval>
                    </a14:imgEffect>
                  </a14:imgLayer>
                </a14:imgProps>
              </a:ext>
              <a:ext uri="{28A0092B-C50C-407E-A947-70E740481C1C}">
                <a14:useLocalDpi xmlns:a14="http://schemas.microsoft.com/office/drawing/2010/main" val="0"/>
              </a:ext>
            </a:extLst>
          </a:blip>
          <a:srcRect/>
          <a:stretch/>
        </p:blipFill>
        <p:spPr bwMode="auto">
          <a:xfrm>
            <a:off x="5309734" y="-674996"/>
            <a:ext cx="6679066" cy="5611896"/>
          </a:xfrm>
          <a:prstGeom prst="rect">
            <a:avLst/>
          </a:prstGeom>
          <a:noFill/>
        </p:spPr>
      </p:pic>
      <p:sp>
        <p:nvSpPr>
          <p:cNvPr id="3" name="Subtitle 2">
            <a:extLst>
              <a:ext uri="{FF2B5EF4-FFF2-40B4-BE49-F238E27FC236}">
                <a16:creationId xmlns:a16="http://schemas.microsoft.com/office/drawing/2014/main" id="{5E9D6794-45D1-4E62-A79F-3E4A611AB9F6}"/>
              </a:ext>
            </a:extLst>
          </p:cNvPr>
          <p:cNvSpPr>
            <a:spLocks noGrp="1"/>
          </p:cNvSpPr>
          <p:nvPr>
            <p:ph type="subTitle" idx="1"/>
          </p:nvPr>
        </p:nvSpPr>
        <p:spPr>
          <a:xfrm>
            <a:off x="1286932" y="2702106"/>
            <a:ext cx="6519455" cy="2130951"/>
          </a:xfrm>
        </p:spPr>
        <p:txBody>
          <a:bodyPr>
            <a:normAutofit/>
          </a:bodyPr>
          <a:lstStyle/>
          <a:p>
            <a:pPr algn="l"/>
            <a:r>
              <a:rPr lang="en-US" sz="1600" b="1" dirty="0">
                <a:solidFill>
                  <a:schemeClr val="accent4">
                    <a:lumMod val="75000"/>
                  </a:schemeClr>
                </a:solidFill>
                <a:latin typeface="Century Gothic" panose="020B0502020202020204" pitchFamily="34" charset="0"/>
              </a:rPr>
              <a:t>Elizabeth O’Mahoney</a:t>
            </a:r>
          </a:p>
          <a:p>
            <a:pPr algn="l"/>
            <a:r>
              <a:rPr lang="en-US" sz="1600" b="1" dirty="0">
                <a:solidFill>
                  <a:schemeClr val="accent4">
                    <a:lumMod val="75000"/>
                  </a:schemeClr>
                </a:solidFill>
                <a:latin typeface="Century Gothic" panose="020B0502020202020204" pitchFamily="34" charset="0"/>
              </a:rPr>
              <a:t>11:300:336</a:t>
            </a:r>
          </a:p>
          <a:p>
            <a:pPr algn="l"/>
            <a:r>
              <a:rPr lang="en-US" sz="1600" b="1" dirty="0">
                <a:solidFill>
                  <a:schemeClr val="accent4">
                    <a:lumMod val="75000"/>
                  </a:schemeClr>
                </a:solidFill>
                <a:latin typeface="Century Gothic" panose="020B0502020202020204" pitchFamily="34" charset="0"/>
              </a:rPr>
              <a:t>Professor Reagan</a:t>
            </a:r>
          </a:p>
          <a:p>
            <a:pPr algn="l"/>
            <a:r>
              <a:rPr lang="en-US" sz="1600" b="1" dirty="0">
                <a:solidFill>
                  <a:schemeClr val="accent4">
                    <a:lumMod val="75000"/>
                  </a:schemeClr>
                </a:solidFill>
                <a:latin typeface="Century Gothic" panose="020B0502020202020204" pitchFamily="34" charset="0"/>
              </a:rPr>
              <a:t>December 6</a:t>
            </a:r>
            <a:r>
              <a:rPr lang="en-US" sz="1600" b="1" baseline="30000" dirty="0">
                <a:solidFill>
                  <a:schemeClr val="accent4">
                    <a:lumMod val="75000"/>
                  </a:schemeClr>
                </a:solidFill>
                <a:latin typeface="Century Gothic" panose="020B0502020202020204" pitchFamily="34" charset="0"/>
              </a:rPr>
              <a:t>th</a:t>
            </a:r>
            <a:r>
              <a:rPr lang="en-US" sz="1600" b="1" dirty="0">
                <a:solidFill>
                  <a:schemeClr val="accent4">
                    <a:lumMod val="75000"/>
                  </a:schemeClr>
                </a:solidFill>
                <a:latin typeface="Century Gothic" panose="020B0502020202020204" pitchFamily="34" charset="0"/>
              </a:rPr>
              <a:t>, 2017</a:t>
            </a:r>
          </a:p>
        </p:txBody>
      </p:sp>
    </p:spTree>
    <p:extLst>
      <p:ext uri="{BB962C8B-B14F-4D97-AF65-F5344CB8AC3E}">
        <p14:creationId xmlns:p14="http://schemas.microsoft.com/office/powerpoint/2010/main" val="2075735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6C629-090A-450B-BFD2-005F260E61E7}"/>
              </a:ext>
            </a:extLst>
          </p:cNvPr>
          <p:cNvSpPr>
            <a:spLocks noGrp="1"/>
          </p:cNvSpPr>
          <p:nvPr>
            <p:ph type="title"/>
          </p:nvPr>
        </p:nvSpPr>
        <p:spPr/>
        <p:txBody>
          <a:bodyPr/>
          <a:lstStyle/>
          <a:p>
            <a:r>
              <a:rPr lang="en-US" dirty="0">
                <a:solidFill>
                  <a:schemeClr val="bg1"/>
                </a:solidFill>
                <a:latin typeface="Century Gothic" panose="020B0502020202020204" pitchFamily="34" charset="0"/>
              </a:rPr>
              <a:t>Board of Trustees</a:t>
            </a:r>
          </a:p>
        </p:txBody>
      </p:sp>
      <p:sp>
        <p:nvSpPr>
          <p:cNvPr id="3" name="Content Placeholder 2">
            <a:extLst>
              <a:ext uri="{FF2B5EF4-FFF2-40B4-BE49-F238E27FC236}">
                <a16:creationId xmlns:a16="http://schemas.microsoft.com/office/drawing/2014/main" id="{98D6F3D3-EA27-4F1D-867C-373358351F7E}"/>
              </a:ext>
            </a:extLst>
          </p:cNvPr>
          <p:cNvSpPr>
            <a:spLocks noGrp="1"/>
          </p:cNvSpPr>
          <p:nvPr>
            <p:ph idx="1"/>
          </p:nvPr>
        </p:nvSpPr>
        <p:spPr>
          <a:xfrm>
            <a:off x="838200" y="1569493"/>
            <a:ext cx="10515600" cy="4607470"/>
          </a:xfrm>
        </p:spPr>
        <p:txBody>
          <a:bodyPr>
            <a:normAutofit fontScale="92500" lnSpcReduction="20000"/>
          </a:bodyPr>
          <a:lstStyle/>
          <a:p>
            <a:pPr lvl="0" fontAlgn="base"/>
            <a:r>
              <a:rPr lang="en-US" b="1" dirty="0">
                <a:solidFill>
                  <a:schemeClr val="bg1"/>
                </a:solidFill>
                <a:latin typeface="Century Gothic" panose="020B0502020202020204" pitchFamily="34" charset="0"/>
              </a:rPr>
              <a:t>Nutritionist</a:t>
            </a:r>
            <a:r>
              <a:rPr lang="en-US" dirty="0">
                <a:solidFill>
                  <a:schemeClr val="bg1"/>
                </a:solidFill>
                <a:latin typeface="Century Gothic" panose="020B0502020202020204" pitchFamily="34" charset="0"/>
              </a:rPr>
              <a:t>: BA in nutrition, community nutrition, or dietetics. Can aid in health and wellness aspect of mission.</a:t>
            </a:r>
          </a:p>
          <a:p>
            <a:pPr lvl="0" fontAlgn="base"/>
            <a:r>
              <a:rPr lang="en-US" b="1" dirty="0">
                <a:solidFill>
                  <a:schemeClr val="bg1"/>
                </a:solidFill>
                <a:latin typeface="Century Gothic" panose="020B0502020202020204" pitchFamily="34" charset="0"/>
              </a:rPr>
              <a:t>Bank President</a:t>
            </a:r>
            <a:r>
              <a:rPr lang="en-US" dirty="0">
                <a:solidFill>
                  <a:schemeClr val="bg1"/>
                </a:solidFill>
                <a:latin typeface="Century Gothic" panose="020B0502020202020204" pitchFamily="34" charset="0"/>
              </a:rPr>
              <a:t>: business savvy, access to funds, understands the business side to the non-profit.</a:t>
            </a:r>
          </a:p>
          <a:p>
            <a:pPr lvl="0" fontAlgn="base"/>
            <a:r>
              <a:rPr lang="en-US" b="1" dirty="0">
                <a:solidFill>
                  <a:schemeClr val="bg1"/>
                </a:solidFill>
                <a:latin typeface="Century Gothic" panose="020B0502020202020204" pitchFamily="34" charset="0"/>
              </a:rPr>
              <a:t>Educator</a:t>
            </a:r>
            <a:r>
              <a:rPr lang="en-US" dirty="0">
                <a:solidFill>
                  <a:schemeClr val="bg1"/>
                </a:solidFill>
                <a:latin typeface="Century Gothic" panose="020B0502020202020204" pitchFamily="34" charset="0"/>
              </a:rPr>
              <a:t>: New Brunswick teacher/professor who can help create and manage the curriculum as well as have a presence in school systems and surrounding colleges.</a:t>
            </a:r>
          </a:p>
          <a:p>
            <a:pPr lvl="0" fontAlgn="base"/>
            <a:r>
              <a:rPr lang="en-US" b="1" dirty="0">
                <a:solidFill>
                  <a:schemeClr val="bg1"/>
                </a:solidFill>
                <a:latin typeface="Century Gothic" panose="020B0502020202020204" pitchFamily="34" charset="0"/>
              </a:rPr>
              <a:t>Community Committee Member</a:t>
            </a:r>
            <a:r>
              <a:rPr lang="en-US" dirty="0">
                <a:solidFill>
                  <a:schemeClr val="bg1"/>
                </a:solidFill>
                <a:latin typeface="Century Gothic" panose="020B0502020202020204" pitchFamily="34" charset="0"/>
              </a:rPr>
              <a:t>: Known community member of New Brunswick, relates to the community at a large scale and can give insight on what the community lacks, needs, and favors. </a:t>
            </a:r>
          </a:p>
          <a:p>
            <a:pPr lvl="0" fontAlgn="base"/>
            <a:r>
              <a:rPr lang="en-US" b="1" dirty="0">
                <a:solidFill>
                  <a:schemeClr val="bg1"/>
                </a:solidFill>
                <a:latin typeface="Century Gothic" panose="020B0502020202020204" pitchFamily="34" charset="0"/>
              </a:rPr>
              <a:t>Youth Development Specialist</a:t>
            </a:r>
            <a:r>
              <a:rPr lang="en-US" dirty="0">
                <a:solidFill>
                  <a:schemeClr val="bg1"/>
                </a:solidFill>
                <a:latin typeface="Century Gothic" panose="020B0502020202020204" pitchFamily="34" charset="0"/>
              </a:rPr>
              <a:t>: at least a BA in youth development, child psychology, or related field, and experience in youth programs.</a:t>
            </a:r>
          </a:p>
          <a:p>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4227185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AD8BC0-EFA6-459B-BFBC-0CB86C82F8B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2" r="19166" b="-2"/>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59B9C8EA-2045-4C97-8A35-10408FB5122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97A2BF-412B-4A89-90A1-B5C4F714BBD8}"/>
              </a:ext>
            </a:extLst>
          </p:cNvPr>
          <p:cNvSpPr>
            <a:spLocks noGrp="1"/>
          </p:cNvSpPr>
          <p:nvPr>
            <p:ph type="title"/>
          </p:nvPr>
        </p:nvSpPr>
        <p:spPr>
          <a:xfrm>
            <a:off x="4965430" y="629268"/>
            <a:ext cx="6586491" cy="1286160"/>
          </a:xfrm>
        </p:spPr>
        <p:txBody>
          <a:bodyPr anchor="b">
            <a:normAutofit/>
          </a:bodyPr>
          <a:lstStyle/>
          <a:p>
            <a:r>
              <a:rPr lang="en-US" dirty="0">
                <a:latin typeface="Century Gothic" panose="020B0502020202020204" pitchFamily="34" charset="0"/>
              </a:rPr>
              <a:t>What We Do</a:t>
            </a:r>
          </a:p>
        </p:txBody>
      </p:sp>
      <p:sp>
        <p:nvSpPr>
          <p:cNvPr id="3" name="Content Placeholder 2">
            <a:extLst>
              <a:ext uri="{FF2B5EF4-FFF2-40B4-BE49-F238E27FC236}">
                <a16:creationId xmlns:a16="http://schemas.microsoft.com/office/drawing/2014/main" id="{CCFB270D-A69E-4109-B4BE-CA88006A9AC9}"/>
              </a:ext>
            </a:extLst>
          </p:cNvPr>
          <p:cNvSpPr>
            <a:spLocks noGrp="1"/>
          </p:cNvSpPr>
          <p:nvPr>
            <p:ph idx="1"/>
          </p:nvPr>
        </p:nvSpPr>
        <p:spPr>
          <a:xfrm>
            <a:off x="4965431" y="2438400"/>
            <a:ext cx="6586489" cy="3785419"/>
          </a:xfrm>
        </p:spPr>
        <p:txBody>
          <a:bodyPr>
            <a:normAutofit fontScale="92500"/>
          </a:bodyPr>
          <a:lstStyle/>
          <a:p>
            <a:r>
              <a:rPr lang="en-US" sz="2400" dirty="0">
                <a:latin typeface="Century Gothic" panose="020B0502020202020204" pitchFamily="34" charset="0"/>
              </a:rPr>
              <a:t>Afterschool Program offered </a:t>
            </a:r>
            <a:r>
              <a:rPr lang="en-US" sz="2400" u="sng" dirty="0">
                <a:latin typeface="Century Gothic" panose="020B0502020202020204" pitchFamily="34" charset="0"/>
              </a:rPr>
              <a:t>Monday through Thursday from 3-7pm, and Saturday 9am-1pm</a:t>
            </a:r>
            <a:r>
              <a:rPr lang="en-US" sz="2400" dirty="0">
                <a:latin typeface="Century Gothic" panose="020B0502020202020204" pitchFamily="34" charset="0"/>
              </a:rPr>
              <a:t>.</a:t>
            </a:r>
          </a:p>
          <a:p>
            <a:r>
              <a:rPr lang="en-US" sz="2400" dirty="0">
                <a:latin typeface="Century Gothic" panose="020B0502020202020204" pitchFamily="34" charset="0"/>
              </a:rPr>
              <a:t>Operate as a </a:t>
            </a:r>
            <a:r>
              <a:rPr lang="en-US" sz="2400" i="1" dirty="0">
                <a:latin typeface="Century Gothic" panose="020B0502020202020204" pitchFamily="34" charset="0"/>
              </a:rPr>
              <a:t>Community Market/Garden</a:t>
            </a:r>
          </a:p>
          <a:p>
            <a:r>
              <a:rPr lang="en-US" sz="2400" dirty="0">
                <a:latin typeface="Century Gothic" panose="020B0502020202020204" pitchFamily="34" charset="0"/>
              </a:rPr>
              <a:t>We offer four main programs for children from ages 5-18 years old</a:t>
            </a:r>
          </a:p>
          <a:p>
            <a:pPr lvl="1"/>
            <a:r>
              <a:rPr lang="en-US" b="1" dirty="0" err="1">
                <a:solidFill>
                  <a:schemeClr val="accent1">
                    <a:lumMod val="40000"/>
                    <a:lumOff val="60000"/>
                  </a:schemeClr>
                </a:solidFill>
                <a:latin typeface="Century Gothic" panose="020B0502020202020204" pitchFamily="34" charset="0"/>
              </a:rPr>
              <a:t>TurnUp</a:t>
            </a:r>
            <a:endParaRPr lang="en-US" b="1" dirty="0">
              <a:solidFill>
                <a:schemeClr val="accent1">
                  <a:lumMod val="40000"/>
                  <a:lumOff val="60000"/>
                </a:schemeClr>
              </a:solidFill>
              <a:latin typeface="Century Gothic" panose="020B0502020202020204" pitchFamily="34" charset="0"/>
            </a:endParaRPr>
          </a:p>
          <a:p>
            <a:pPr lvl="1"/>
            <a:r>
              <a:rPr lang="en-US" b="1" dirty="0" err="1">
                <a:solidFill>
                  <a:schemeClr val="accent1">
                    <a:lumMod val="60000"/>
                    <a:lumOff val="40000"/>
                  </a:schemeClr>
                </a:solidFill>
                <a:latin typeface="Century Gothic" panose="020B0502020202020204" pitchFamily="34" charset="0"/>
              </a:rPr>
              <a:t>RakeItUp</a:t>
            </a:r>
            <a:endParaRPr lang="en-US" b="1" dirty="0">
              <a:solidFill>
                <a:schemeClr val="accent1">
                  <a:lumMod val="60000"/>
                  <a:lumOff val="40000"/>
                </a:schemeClr>
              </a:solidFill>
              <a:latin typeface="Century Gothic" panose="020B0502020202020204" pitchFamily="34" charset="0"/>
            </a:endParaRPr>
          </a:p>
          <a:p>
            <a:pPr lvl="1"/>
            <a:r>
              <a:rPr lang="en-US" b="1" dirty="0" err="1">
                <a:solidFill>
                  <a:schemeClr val="accent1">
                    <a:lumMod val="75000"/>
                  </a:schemeClr>
                </a:solidFill>
                <a:latin typeface="Century Gothic" panose="020B0502020202020204" pitchFamily="34" charset="0"/>
              </a:rPr>
              <a:t>OnTheMARKet</a:t>
            </a:r>
            <a:endParaRPr lang="en-US" b="1" dirty="0">
              <a:solidFill>
                <a:schemeClr val="accent1">
                  <a:lumMod val="75000"/>
                </a:schemeClr>
              </a:solidFill>
              <a:latin typeface="Century Gothic" panose="020B0502020202020204" pitchFamily="34" charset="0"/>
            </a:endParaRPr>
          </a:p>
          <a:p>
            <a:pPr lvl="1"/>
            <a:r>
              <a:rPr lang="en-US" b="1" dirty="0" err="1">
                <a:solidFill>
                  <a:schemeClr val="accent1">
                    <a:lumMod val="50000"/>
                  </a:schemeClr>
                </a:solidFill>
                <a:latin typeface="Century Gothic" panose="020B0502020202020204" pitchFamily="34" charset="0"/>
              </a:rPr>
              <a:t>CookingThyme</a:t>
            </a:r>
            <a:endParaRPr lang="en-US" b="1" dirty="0">
              <a:solidFill>
                <a:schemeClr val="accent1">
                  <a:lumMod val="50000"/>
                </a:schemeClr>
              </a:solidFill>
              <a:latin typeface="Century Gothic" panose="020B0502020202020204" pitchFamily="34" charset="0"/>
            </a:endParaRPr>
          </a:p>
          <a:p>
            <a:endParaRPr lang="en-US" sz="2400" dirty="0">
              <a:latin typeface="Century Gothic" panose="020B0502020202020204" pitchFamily="34" charset="0"/>
            </a:endParaRPr>
          </a:p>
        </p:txBody>
      </p:sp>
      <p:sp>
        <p:nvSpPr>
          <p:cNvPr id="6" name="TextBox 5">
            <a:extLst>
              <a:ext uri="{FF2B5EF4-FFF2-40B4-BE49-F238E27FC236}">
                <a16:creationId xmlns:a16="http://schemas.microsoft.com/office/drawing/2014/main" id="{9119437D-DA13-4FBC-9F1B-CE83AE7A2262}"/>
              </a:ext>
            </a:extLst>
          </p:cNvPr>
          <p:cNvSpPr txBox="1"/>
          <p:nvPr/>
        </p:nvSpPr>
        <p:spPr>
          <a:xfrm>
            <a:off x="-143839" y="6688713"/>
            <a:ext cx="1941816" cy="169277"/>
          </a:xfrm>
          <a:prstGeom prst="rect">
            <a:avLst/>
          </a:prstGeom>
          <a:solidFill>
            <a:srgbClr val="000000"/>
          </a:solidFill>
        </p:spPr>
        <p:txBody>
          <a:bodyPr wrap="square" rtlCol="0">
            <a:spAutoFit/>
          </a:bodyPr>
          <a:lstStyle/>
          <a:p>
            <a:pPr algn="r">
              <a:spcAft>
                <a:spcPts val="600"/>
              </a:spcAft>
            </a:pPr>
            <a:r>
              <a:rPr lang="en-US" sz="500" dirty="0">
                <a:solidFill>
                  <a:srgbClr val="FFFFFF"/>
                </a:solidFill>
                <a:hlinkClick r:id="rId3" tooltip="http://myriammahiques.blogspot.com/2010/08/gardeners-root-for-city-patches.html"/>
              </a:rPr>
              <a:t>This Photo</a:t>
            </a:r>
            <a:r>
              <a:rPr lang="en-US" sz="500" dirty="0">
                <a:solidFill>
                  <a:srgbClr val="FFFFFF"/>
                </a:solidFill>
              </a:rPr>
              <a:t> by Unknown Author is licensed under </a:t>
            </a:r>
            <a:r>
              <a:rPr lang="en-US" sz="500" dirty="0">
                <a:solidFill>
                  <a:srgbClr val="FFFFFF"/>
                </a:solidFill>
                <a:hlinkClick r:id="rId4" tooltip="https://creativecommons.org/licenses/by-nc-nd/3.0/"/>
              </a:rPr>
              <a:t>CC BY-NC-ND</a:t>
            </a:r>
            <a:endParaRPr lang="en-US" sz="500" dirty="0">
              <a:solidFill>
                <a:srgbClr val="FFFFFF"/>
              </a:solidFill>
            </a:endParaRPr>
          </a:p>
        </p:txBody>
      </p:sp>
    </p:spTree>
    <p:extLst>
      <p:ext uri="{BB962C8B-B14F-4D97-AF65-F5344CB8AC3E}">
        <p14:creationId xmlns:p14="http://schemas.microsoft.com/office/powerpoint/2010/main" val="1722910521"/>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05DAE7-E918-47D6-A282-74D80D06F7C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6387F8F-1769-400C-A315-B08C0191933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B5CA57B-17FE-4257-BE90-E1FE8E086C34}"/>
              </a:ext>
            </a:extLst>
          </p:cNvPr>
          <p:cNvSpPr>
            <a:spLocks noGrp="1"/>
          </p:cNvSpPr>
          <p:nvPr>
            <p:ph type="title"/>
          </p:nvPr>
        </p:nvSpPr>
        <p:spPr>
          <a:xfrm>
            <a:off x="838200" y="963877"/>
            <a:ext cx="3494362" cy="4930246"/>
          </a:xfrm>
        </p:spPr>
        <p:txBody>
          <a:bodyPr>
            <a:normAutofit/>
          </a:bodyPr>
          <a:lstStyle/>
          <a:p>
            <a:pPr algn="r"/>
            <a:r>
              <a:rPr lang="en-US" dirty="0">
                <a:solidFill>
                  <a:schemeClr val="accent3"/>
                </a:solidFill>
                <a:latin typeface="Century Gothic" panose="020B0502020202020204" pitchFamily="34" charset="0"/>
              </a:rPr>
              <a:t>Where We Are</a:t>
            </a:r>
          </a:p>
        </p:txBody>
      </p:sp>
      <p:sp>
        <p:nvSpPr>
          <p:cNvPr id="3" name="Content Placeholder 2">
            <a:extLst>
              <a:ext uri="{FF2B5EF4-FFF2-40B4-BE49-F238E27FC236}">
                <a16:creationId xmlns:a16="http://schemas.microsoft.com/office/drawing/2014/main" id="{DC3D7011-9526-4B33-A634-00434029E394}"/>
              </a:ext>
            </a:extLst>
          </p:cNvPr>
          <p:cNvSpPr>
            <a:spLocks noGrp="1"/>
          </p:cNvSpPr>
          <p:nvPr>
            <p:ph idx="1"/>
          </p:nvPr>
        </p:nvSpPr>
        <p:spPr>
          <a:xfrm>
            <a:off x="4976031" y="963877"/>
            <a:ext cx="6377769" cy="4930246"/>
          </a:xfrm>
        </p:spPr>
        <p:txBody>
          <a:bodyPr anchor="ctr">
            <a:normAutofit/>
          </a:bodyPr>
          <a:lstStyle/>
          <a:p>
            <a:r>
              <a:rPr lang="en-US" sz="2400" i="1" dirty="0">
                <a:latin typeface="Century Gothic" panose="020B0502020202020204" pitchFamily="34" charset="0"/>
              </a:rPr>
              <a:t>The Market: 276 George St. New Brunswick, NJ 08901</a:t>
            </a:r>
          </a:p>
          <a:p>
            <a:pPr lvl="1"/>
            <a:r>
              <a:rPr lang="en-US" dirty="0">
                <a:latin typeface="Century Gothic" panose="020B0502020202020204" pitchFamily="34" charset="0"/>
              </a:rPr>
              <a:t>Leasing</a:t>
            </a:r>
          </a:p>
          <a:p>
            <a:pPr lvl="1"/>
            <a:r>
              <a:rPr lang="en-US" dirty="0">
                <a:latin typeface="Century Gothic" panose="020B0502020202020204" pitchFamily="34" charset="0"/>
              </a:rPr>
              <a:t>As of right now this is our main/office location – looking to expand next year</a:t>
            </a:r>
          </a:p>
          <a:p>
            <a:r>
              <a:rPr lang="en-US" sz="2400" i="1" dirty="0">
                <a:latin typeface="Century Gothic" panose="020B0502020202020204" pitchFamily="34" charset="0"/>
              </a:rPr>
              <a:t>The Garden: New Brunswick Farmers’ Market Garden </a:t>
            </a:r>
          </a:p>
          <a:p>
            <a:pPr lvl="1"/>
            <a:r>
              <a:rPr lang="en-US" dirty="0">
                <a:latin typeface="Century Gothic" panose="020B0502020202020204" pitchFamily="34" charset="0"/>
              </a:rPr>
              <a:t>Until we have the funds to purchase our own plot of land/building that can be our main facility</a:t>
            </a:r>
          </a:p>
          <a:p>
            <a:r>
              <a:rPr lang="en-US" sz="2400" i="1" dirty="0">
                <a:latin typeface="Century Gothic" panose="020B0502020202020204" pitchFamily="34" charset="0"/>
              </a:rPr>
              <a:t>The Classes: New Brunswick Middle School, RWJ Fitness &amp; Wellness</a:t>
            </a:r>
          </a:p>
        </p:txBody>
      </p:sp>
    </p:spTree>
    <p:extLst>
      <p:ext uri="{BB962C8B-B14F-4D97-AF65-F5344CB8AC3E}">
        <p14:creationId xmlns:p14="http://schemas.microsoft.com/office/powerpoint/2010/main" val="40940463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3838-3D5C-47BC-B472-B7BC7E8ED6DC}"/>
              </a:ext>
            </a:extLst>
          </p:cNvPr>
          <p:cNvSpPr>
            <a:spLocks noGrp="1"/>
          </p:cNvSpPr>
          <p:nvPr>
            <p:ph type="title"/>
          </p:nvPr>
        </p:nvSpPr>
        <p:spPr>
          <a:xfrm>
            <a:off x="838200" y="-51593"/>
            <a:ext cx="10515600" cy="1325563"/>
          </a:xfrm>
        </p:spPr>
        <p:txBody>
          <a:bodyPr/>
          <a:lstStyle/>
          <a:p>
            <a:r>
              <a:rPr lang="en-US" dirty="0">
                <a:solidFill>
                  <a:schemeClr val="bg1"/>
                </a:solidFill>
                <a:latin typeface="Century Gothic" panose="020B0502020202020204" pitchFamily="34" charset="0"/>
              </a:rPr>
              <a:t>Our Programs</a:t>
            </a:r>
          </a:p>
        </p:txBody>
      </p:sp>
      <p:sp>
        <p:nvSpPr>
          <p:cNvPr id="3" name="Text Placeholder 2">
            <a:extLst>
              <a:ext uri="{FF2B5EF4-FFF2-40B4-BE49-F238E27FC236}">
                <a16:creationId xmlns:a16="http://schemas.microsoft.com/office/drawing/2014/main" id="{6F0A21E1-E6DF-4592-8D4E-5BDE9AD24579}"/>
              </a:ext>
            </a:extLst>
          </p:cNvPr>
          <p:cNvSpPr>
            <a:spLocks noGrp="1"/>
          </p:cNvSpPr>
          <p:nvPr>
            <p:ph type="body" idx="1"/>
          </p:nvPr>
        </p:nvSpPr>
        <p:spPr>
          <a:xfrm>
            <a:off x="836612" y="862014"/>
            <a:ext cx="5157787" cy="823912"/>
          </a:xfrm>
        </p:spPr>
        <p:txBody>
          <a:bodyPr>
            <a:normAutofit/>
          </a:bodyPr>
          <a:lstStyle/>
          <a:p>
            <a:r>
              <a:rPr lang="en-US" sz="4400" dirty="0" err="1">
                <a:latin typeface="Century Gothic" panose="020B0502020202020204" pitchFamily="34" charset="0"/>
              </a:rPr>
              <a:t>TurnUP</a:t>
            </a:r>
            <a:endParaRPr lang="en-US" sz="4400" dirty="0">
              <a:latin typeface="Century Gothic" panose="020B0502020202020204" pitchFamily="34" charset="0"/>
            </a:endParaRPr>
          </a:p>
        </p:txBody>
      </p:sp>
      <p:sp>
        <p:nvSpPr>
          <p:cNvPr id="4" name="Content Placeholder 3">
            <a:extLst>
              <a:ext uri="{FF2B5EF4-FFF2-40B4-BE49-F238E27FC236}">
                <a16:creationId xmlns:a16="http://schemas.microsoft.com/office/drawing/2014/main" id="{0D17B120-0FDD-446A-B0B5-F6C5F4BC99E3}"/>
              </a:ext>
            </a:extLst>
          </p:cNvPr>
          <p:cNvSpPr>
            <a:spLocks noGrp="1"/>
          </p:cNvSpPr>
          <p:nvPr>
            <p:ph sz="half" idx="2"/>
          </p:nvPr>
        </p:nvSpPr>
        <p:spPr>
          <a:xfrm>
            <a:off x="96982" y="1978602"/>
            <a:ext cx="5722791" cy="4616162"/>
          </a:xfrm>
        </p:spPr>
        <p:txBody>
          <a:bodyPr>
            <a:noAutofit/>
          </a:bodyPr>
          <a:lstStyle/>
          <a:p>
            <a:r>
              <a:rPr lang="en-US" dirty="0">
                <a:latin typeface="Century Gothic" panose="020B0502020202020204" pitchFamily="34" charset="0"/>
              </a:rPr>
              <a:t>Ages 5-18 Health Program</a:t>
            </a:r>
          </a:p>
          <a:p>
            <a:r>
              <a:rPr lang="en-US" dirty="0">
                <a:latin typeface="Century Gothic" panose="020B0502020202020204" pitchFamily="34" charset="0"/>
              </a:rPr>
              <a:t>Focus on health and wellness</a:t>
            </a:r>
          </a:p>
          <a:p>
            <a:pPr lvl="1"/>
            <a:r>
              <a:rPr lang="en-US" sz="2800" dirty="0">
                <a:latin typeface="Century Gothic" panose="020B0502020202020204" pitchFamily="34" charset="0"/>
              </a:rPr>
              <a:t>Fruits</a:t>
            </a:r>
          </a:p>
          <a:p>
            <a:pPr lvl="1"/>
            <a:r>
              <a:rPr lang="en-US" sz="2800" dirty="0">
                <a:latin typeface="Century Gothic" panose="020B0502020202020204" pitchFamily="34" charset="0"/>
              </a:rPr>
              <a:t>Vegetables</a:t>
            </a:r>
          </a:p>
          <a:p>
            <a:pPr lvl="1"/>
            <a:r>
              <a:rPr lang="en-US" sz="2800" dirty="0">
                <a:latin typeface="Century Gothic" panose="020B0502020202020204" pitchFamily="34" charset="0"/>
              </a:rPr>
              <a:t>Healthy Alternatives at school &amp; home</a:t>
            </a:r>
          </a:p>
          <a:p>
            <a:pPr lvl="1"/>
            <a:r>
              <a:rPr lang="en-US" sz="2800" dirty="0">
                <a:latin typeface="Century Gothic" panose="020B0502020202020204" pitchFamily="34" charset="0"/>
              </a:rPr>
              <a:t>Community resource involvement (trips to grocery stores and farms)</a:t>
            </a:r>
          </a:p>
        </p:txBody>
      </p:sp>
      <p:sp>
        <p:nvSpPr>
          <p:cNvPr id="5" name="Text Placeholder 4">
            <a:extLst>
              <a:ext uri="{FF2B5EF4-FFF2-40B4-BE49-F238E27FC236}">
                <a16:creationId xmlns:a16="http://schemas.microsoft.com/office/drawing/2014/main" id="{B24F4C90-7A04-475E-9945-6EE4269ED373}"/>
              </a:ext>
            </a:extLst>
          </p:cNvPr>
          <p:cNvSpPr>
            <a:spLocks noGrp="1"/>
          </p:cNvSpPr>
          <p:nvPr>
            <p:ph type="body" sz="quarter" idx="3"/>
          </p:nvPr>
        </p:nvSpPr>
        <p:spPr>
          <a:xfrm>
            <a:off x="6172200" y="862014"/>
            <a:ext cx="5183188" cy="823912"/>
          </a:xfrm>
        </p:spPr>
        <p:txBody>
          <a:bodyPr>
            <a:normAutofit/>
          </a:bodyPr>
          <a:lstStyle/>
          <a:p>
            <a:r>
              <a:rPr lang="en-US" sz="4400" dirty="0" err="1">
                <a:latin typeface="Century Gothic" panose="020B0502020202020204" pitchFamily="34" charset="0"/>
              </a:rPr>
              <a:t>RakeItUP</a:t>
            </a:r>
            <a:endParaRPr lang="en-US" sz="4400" dirty="0">
              <a:latin typeface="Century Gothic" panose="020B0502020202020204" pitchFamily="34" charset="0"/>
            </a:endParaRPr>
          </a:p>
        </p:txBody>
      </p:sp>
      <p:sp>
        <p:nvSpPr>
          <p:cNvPr id="6" name="Content Placeholder 5">
            <a:extLst>
              <a:ext uri="{FF2B5EF4-FFF2-40B4-BE49-F238E27FC236}">
                <a16:creationId xmlns:a16="http://schemas.microsoft.com/office/drawing/2014/main" id="{B6336524-0703-43EC-93B2-4073877C84BB}"/>
              </a:ext>
            </a:extLst>
          </p:cNvPr>
          <p:cNvSpPr>
            <a:spLocks noGrp="1"/>
          </p:cNvSpPr>
          <p:nvPr>
            <p:ph sz="quarter" idx="4"/>
          </p:nvPr>
        </p:nvSpPr>
        <p:spPr>
          <a:xfrm>
            <a:off x="6172199" y="1978602"/>
            <a:ext cx="5722791" cy="4017384"/>
          </a:xfrm>
        </p:spPr>
        <p:txBody>
          <a:bodyPr>
            <a:normAutofit lnSpcReduction="10000"/>
          </a:bodyPr>
          <a:lstStyle/>
          <a:p>
            <a:r>
              <a:rPr lang="en-US" sz="3200" dirty="0">
                <a:latin typeface="Century Gothic" panose="020B0502020202020204" pitchFamily="34" charset="0"/>
              </a:rPr>
              <a:t>Ages 5-18 Gardening Program</a:t>
            </a:r>
          </a:p>
          <a:p>
            <a:r>
              <a:rPr lang="en-US" sz="3200" dirty="0">
                <a:latin typeface="Century Gothic" panose="020B0502020202020204" pitchFamily="34" charset="0"/>
              </a:rPr>
              <a:t>Focus on GB Garden</a:t>
            </a:r>
          </a:p>
          <a:p>
            <a:pPr lvl="1"/>
            <a:r>
              <a:rPr lang="en-US" sz="2800" dirty="0">
                <a:latin typeface="Century Gothic" panose="020B0502020202020204" pitchFamily="34" charset="0"/>
              </a:rPr>
              <a:t>Learning about seasonal fruits &amp; vegetables</a:t>
            </a:r>
          </a:p>
          <a:p>
            <a:pPr lvl="1"/>
            <a:r>
              <a:rPr lang="en-US" sz="2800" dirty="0">
                <a:latin typeface="Century Gothic" panose="020B0502020202020204" pitchFamily="34" charset="0"/>
              </a:rPr>
              <a:t>How to grow and take care of them</a:t>
            </a:r>
          </a:p>
          <a:p>
            <a:pPr lvl="1"/>
            <a:r>
              <a:rPr lang="en-US" sz="2800" dirty="0">
                <a:latin typeface="Century Gothic" panose="020B0502020202020204" pitchFamily="34" charset="0"/>
              </a:rPr>
              <a:t>Building gardening skills</a:t>
            </a:r>
          </a:p>
          <a:p>
            <a:pPr lvl="1"/>
            <a:r>
              <a:rPr lang="en-US" sz="2800" dirty="0">
                <a:latin typeface="Century Gothic" panose="020B0502020202020204" pitchFamily="34" charset="0"/>
              </a:rPr>
              <a:t>Problem solving skills</a:t>
            </a:r>
          </a:p>
          <a:p>
            <a:endParaRPr lang="en-US" sz="3200" dirty="0">
              <a:latin typeface="Century Gothic" panose="020B0502020202020204" pitchFamily="34" charset="0"/>
            </a:endParaRPr>
          </a:p>
        </p:txBody>
      </p:sp>
    </p:spTree>
    <p:extLst>
      <p:ext uri="{BB962C8B-B14F-4D97-AF65-F5344CB8AC3E}">
        <p14:creationId xmlns:p14="http://schemas.microsoft.com/office/powerpoint/2010/main" val="3018099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3838-3D5C-47BC-B472-B7BC7E8ED6DC}"/>
              </a:ext>
            </a:extLst>
          </p:cNvPr>
          <p:cNvSpPr>
            <a:spLocks noGrp="1"/>
          </p:cNvSpPr>
          <p:nvPr>
            <p:ph type="title"/>
          </p:nvPr>
        </p:nvSpPr>
        <p:spPr>
          <a:xfrm>
            <a:off x="838200" y="-51593"/>
            <a:ext cx="10515600" cy="1325563"/>
          </a:xfrm>
        </p:spPr>
        <p:txBody>
          <a:bodyPr/>
          <a:lstStyle/>
          <a:p>
            <a:r>
              <a:rPr lang="en-US" dirty="0">
                <a:solidFill>
                  <a:schemeClr val="bg1"/>
                </a:solidFill>
                <a:latin typeface="Century Gothic" panose="020B0502020202020204" pitchFamily="34" charset="0"/>
              </a:rPr>
              <a:t>Our Programs</a:t>
            </a:r>
          </a:p>
        </p:txBody>
      </p:sp>
      <p:sp>
        <p:nvSpPr>
          <p:cNvPr id="3" name="Text Placeholder 2">
            <a:extLst>
              <a:ext uri="{FF2B5EF4-FFF2-40B4-BE49-F238E27FC236}">
                <a16:creationId xmlns:a16="http://schemas.microsoft.com/office/drawing/2014/main" id="{6F0A21E1-E6DF-4592-8D4E-5BDE9AD24579}"/>
              </a:ext>
            </a:extLst>
          </p:cNvPr>
          <p:cNvSpPr>
            <a:spLocks noGrp="1"/>
          </p:cNvSpPr>
          <p:nvPr>
            <p:ph type="body" idx="1"/>
          </p:nvPr>
        </p:nvSpPr>
        <p:spPr>
          <a:xfrm>
            <a:off x="836612" y="862014"/>
            <a:ext cx="5157787" cy="823912"/>
          </a:xfrm>
        </p:spPr>
        <p:txBody>
          <a:bodyPr>
            <a:normAutofit/>
          </a:bodyPr>
          <a:lstStyle/>
          <a:p>
            <a:r>
              <a:rPr lang="en-US" sz="4400" dirty="0" err="1">
                <a:latin typeface="Century Gothic" panose="020B0502020202020204" pitchFamily="34" charset="0"/>
              </a:rPr>
              <a:t>OnTheMARKet</a:t>
            </a:r>
            <a:endParaRPr lang="en-US" sz="4400" dirty="0">
              <a:latin typeface="Century Gothic" panose="020B0502020202020204" pitchFamily="34" charset="0"/>
            </a:endParaRPr>
          </a:p>
        </p:txBody>
      </p:sp>
      <p:sp>
        <p:nvSpPr>
          <p:cNvPr id="4" name="Content Placeholder 3">
            <a:extLst>
              <a:ext uri="{FF2B5EF4-FFF2-40B4-BE49-F238E27FC236}">
                <a16:creationId xmlns:a16="http://schemas.microsoft.com/office/drawing/2014/main" id="{0D17B120-0FDD-446A-B0B5-F6C5F4BC99E3}"/>
              </a:ext>
            </a:extLst>
          </p:cNvPr>
          <p:cNvSpPr>
            <a:spLocks noGrp="1"/>
          </p:cNvSpPr>
          <p:nvPr>
            <p:ph sz="half" idx="2"/>
          </p:nvPr>
        </p:nvSpPr>
        <p:spPr>
          <a:xfrm>
            <a:off x="96982" y="1978602"/>
            <a:ext cx="5722791" cy="4616162"/>
          </a:xfrm>
        </p:spPr>
        <p:txBody>
          <a:bodyPr>
            <a:noAutofit/>
          </a:bodyPr>
          <a:lstStyle/>
          <a:p>
            <a:r>
              <a:rPr lang="en-US" dirty="0">
                <a:latin typeface="Century Gothic" panose="020B0502020202020204" pitchFamily="34" charset="0"/>
              </a:rPr>
              <a:t>Ages 15-18 Professional Program</a:t>
            </a:r>
          </a:p>
          <a:p>
            <a:r>
              <a:rPr lang="en-US" dirty="0">
                <a:latin typeface="Century Gothic" panose="020B0502020202020204" pitchFamily="34" charset="0"/>
              </a:rPr>
              <a:t>Focus on building work-related skills</a:t>
            </a:r>
          </a:p>
          <a:p>
            <a:pPr lvl="1"/>
            <a:r>
              <a:rPr lang="en-US" sz="2800" dirty="0">
                <a:latin typeface="Century Gothic" panose="020B0502020202020204" pitchFamily="34" charset="0"/>
              </a:rPr>
              <a:t>Cashiering</a:t>
            </a:r>
          </a:p>
          <a:p>
            <a:pPr lvl="1"/>
            <a:r>
              <a:rPr lang="en-US" sz="2800" dirty="0">
                <a:latin typeface="Century Gothic" panose="020B0502020202020204" pitchFamily="34" charset="0"/>
              </a:rPr>
              <a:t>Leadership skills</a:t>
            </a:r>
          </a:p>
          <a:p>
            <a:pPr lvl="1"/>
            <a:r>
              <a:rPr lang="en-US" sz="2800" dirty="0">
                <a:latin typeface="Century Gothic" panose="020B0502020202020204" pitchFamily="34" charset="0"/>
              </a:rPr>
              <a:t>Team building skills</a:t>
            </a:r>
          </a:p>
          <a:p>
            <a:pPr lvl="1"/>
            <a:r>
              <a:rPr lang="en-US" sz="2800" dirty="0">
                <a:latin typeface="Century Gothic" panose="020B0502020202020204" pitchFamily="34" charset="0"/>
              </a:rPr>
              <a:t>Management skills</a:t>
            </a:r>
          </a:p>
          <a:p>
            <a:pPr lvl="1"/>
            <a:r>
              <a:rPr lang="en-US" sz="2800" dirty="0">
                <a:latin typeface="Century Gothic" panose="020B0502020202020204" pitchFamily="34" charset="0"/>
              </a:rPr>
              <a:t>Problem Solving</a:t>
            </a:r>
          </a:p>
        </p:txBody>
      </p:sp>
      <p:sp>
        <p:nvSpPr>
          <p:cNvPr id="5" name="Text Placeholder 4">
            <a:extLst>
              <a:ext uri="{FF2B5EF4-FFF2-40B4-BE49-F238E27FC236}">
                <a16:creationId xmlns:a16="http://schemas.microsoft.com/office/drawing/2014/main" id="{B24F4C90-7A04-475E-9945-6EE4269ED373}"/>
              </a:ext>
            </a:extLst>
          </p:cNvPr>
          <p:cNvSpPr>
            <a:spLocks noGrp="1"/>
          </p:cNvSpPr>
          <p:nvPr>
            <p:ph type="body" sz="quarter" idx="3"/>
          </p:nvPr>
        </p:nvSpPr>
        <p:spPr>
          <a:xfrm>
            <a:off x="6172200" y="862014"/>
            <a:ext cx="5183188" cy="823912"/>
          </a:xfrm>
        </p:spPr>
        <p:txBody>
          <a:bodyPr>
            <a:normAutofit/>
          </a:bodyPr>
          <a:lstStyle/>
          <a:p>
            <a:r>
              <a:rPr lang="en-US" sz="4400" dirty="0" err="1">
                <a:latin typeface="Century Gothic" panose="020B0502020202020204" pitchFamily="34" charset="0"/>
              </a:rPr>
              <a:t>CookingThyme</a:t>
            </a:r>
            <a:endParaRPr lang="en-US" sz="4400" dirty="0">
              <a:latin typeface="Century Gothic" panose="020B0502020202020204" pitchFamily="34" charset="0"/>
            </a:endParaRPr>
          </a:p>
        </p:txBody>
      </p:sp>
      <p:sp>
        <p:nvSpPr>
          <p:cNvPr id="6" name="Content Placeholder 5">
            <a:extLst>
              <a:ext uri="{FF2B5EF4-FFF2-40B4-BE49-F238E27FC236}">
                <a16:creationId xmlns:a16="http://schemas.microsoft.com/office/drawing/2014/main" id="{B6336524-0703-43EC-93B2-4073877C84BB}"/>
              </a:ext>
            </a:extLst>
          </p:cNvPr>
          <p:cNvSpPr>
            <a:spLocks noGrp="1"/>
          </p:cNvSpPr>
          <p:nvPr>
            <p:ph sz="quarter" idx="4"/>
          </p:nvPr>
        </p:nvSpPr>
        <p:spPr>
          <a:xfrm>
            <a:off x="6172199" y="1978602"/>
            <a:ext cx="5722791" cy="4158962"/>
          </a:xfrm>
        </p:spPr>
        <p:txBody>
          <a:bodyPr>
            <a:normAutofit/>
          </a:bodyPr>
          <a:lstStyle/>
          <a:p>
            <a:r>
              <a:rPr lang="en-US" sz="3200" dirty="0">
                <a:latin typeface="Century Gothic" panose="020B0502020202020204" pitchFamily="34" charset="0"/>
              </a:rPr>
              <a:t>Ages 10-18 Cooking Program</a:t>
            </a:r>
          </a:p>
          <a:p>
            <a:r>
              <a:rPr lang="en-US" sz="3200" dirty="0">
                <a:latin typeface="Century Gothic" panose="020B0502020202020204" pitchFamily="34" charset="0"/>
              </a:rPr>
              <a:t>Focus on Healthy Cooking</a:t>
            </a:r>
          </a:p>
          <a:p>
            <a:pPr lvl="1"/>
            <a:r>
              <a:rPr lang="en-US" sz="2800" dirty="0">
                <a:latin typeface="Century Gothic" panose="020B0502020202020204" pitchFamily="34" charset="0"/>
              </a:rPr>
              <a:t>Creating healthy recipes</a:t>
            </a:r>
          </a:p>
          <a:p>
            <a:pPr lvl="1"/>
            <a:r>
              <a:rPr lang="en-US" sz="2800" dirty="0">
                <a:latin typeface="Century Gothic" panose="020B0502020202020204" pitchFamily="34" charset="0"/>
              </a:rPr>
              <a:t>Finding better substitutions</a:t>
            </a:r>
          </a:p>
          <a:p>
            <a:pPr lvl="1"/>
            <a:r>
              <a:rPr lang="en-US" sz="2800" dirty="0">
                <a:latin typeface="Century Gothic" panose="020B0502020202020204" pitchFamily="34" charset="0"/>
              </a:rPr>
              <a:t>Cooking at home</a:t>
            </a:r>
          </a:p>
          <a:p>
            <a:pPr lvl="1"/>
            <a:endParaRPr lang="en-US" sz="2800" dirty="0">
              <a:latin typeface="Century Gothic" panose="020B0502020202020204" pitchFamily="34" charset="0"/>
            </a:endParaRPr>
          </a:p>
          <a:p>
            <a:pPr lvl="1"/>
            <a:endParaRPr lang="en-US" sz="2800" dirty="0">
              <a:latin typeface="Century Gothic" panose="020B0502020202020204" pitchFamily="34" charset="0"/>
            </a:endParaRPr>
          </a:p>
          <a:p>
            <a:endParaRPr lang="en-US" sz="3200" dirty="0">
              <a:latin typeface="Century Gothic" panose="020B0502020202020204" pitchFamily="34" charset="0"/>
            </a:endParaRPr>
          </a:p>
        </p:txBody>
      </p:sp>
    </p:spTree>
    <p:extLst>
      <p:ext uri="{BB962C8B-B14F-4D97-AF65-F5344CB8AC3E}">
        <p14:creationId xmlns:p14="http://schemas.microsoft.com/office/powerpoint/2010/main" val="616293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4AB425-E021-42E7-9D27-6A4333A8E79A}"/>
              </a:ext>
            </a:extLst>
          </p:cNvPr>
          <p:cNvPicPr>
            <a:picLocks noChangeAspect="1"/>
          </p:cNvPicPr>
          <p:nvPr/>
        </p:nvPicPr>
        <p:blipFill rotWithShape="1">
          <a:blip r:embed="rId2">
            <a:extLst>
              <a:ext uri="{28A0092B-C50C-407E-A947-70E740481C1C}">
                <a14:useLocalDpi xmlns:a14="http://schemas.microsoft.com/office/drawing/2010/main" val="0"/>
              </a:ext>
            </a:extLst>
          </a:blip>
          <a:srcRect t="5348" r="9091" b="23629"/>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6B7FACD5-4E43-4560-BD05-75CCDA57560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EC8DBB-0D31-49FC-B62D-FDF13A61353E}"/>
              </a:ext>
            </a:extLst>
          </p:cNvPr>
          <p:cNvSpPr>
            <a:spLocks noGrp="1"/>
          </p:cNvSpPr>
          <p:nvPr>
            <p:ph type="title"/>
          </p:nvPr>
        </p:nvSpPr>
        <p:spPr>
          <a:xfrm>
            <a:off x="594805" y="640263"/>
            <a:ext cx="5221266" cy="1344975"/>
          </a:xfrm>
        </p:spPr>
        <p:txBody>
          <a:bodyPr vert="horz" lIns="91440" tIns="45720" rIns="91440" bIns="45720" rtlCol="0" anchor="ctr">
            <a:normAutofit/>
          </a:bodyPr>
          <a:lstStyle/>
          <a:p>
            <a:pPr algn="ctr"/>
            <a:r>
              <a:rPr lang="en-US" sz="4000" dirty="0">
                <a:latin typeface="Century Gothic" panose="020B0502020202020204" pitchFamily="34" charset="0"/>
              </a:rPr>
              <a:t>The Community Market</a:t>
            </a:r>
          </a:p>
        </p:txBody>
      </p:sp>
      <p:sp>
        <p:nvSpPr>
          <p:cNvPr id="6" name="Content Placeholder 5">
            <a:extLst>
              <a:ext uri="{FF2B5EF4-FFF2-40B4-BE49-F238E27FC236}">
                <a16:creationId xmlns:a16="http://schemas.microsoft.com/office/drawing/2014/main" id="{EA066DAE-F411-4E94-8656-9BF8C63892CB}"/>
              </a:ext>
            </a:extLst>
          </p:cNvPr>
          <p:cNvSpPr>
            <a:spLocks noGrp="1"/>
          </p:cNvSpPr>
          <p:nvPr>
            <p:ph sz="quarter" idx="4"/>
          </p:nvPr>
        </p:nvSpPr>
        <p:spPr>
          <a:xfrm>
            <a:off x="594110" y="2121763"/>
            <a:ext cx="5235490" cy="3773010"/>
          </a:xfrm>
        </p:spPr>
        <p:txBody>
          <a:bodyPr vert="horz" lIns="91440" tIns="45720" rIns="91440" bIns="45720" rtlCol="0">
            <a:normAutofit fontScale="92500" lnSpcReduction="10000"/>
          </a:bodyPr>
          <a:lstStyle/>
          <a:p>
            <a:r>
              <a:rPr lang="en-US" sz="2400" dirty="0">
                <a:latin typeface="Century Gothic" panose="020B0502020202020204" pitchFamily="34" charset="0"/>
              </a:rPr>
              <a:t>Where </a:t>
            </a:r>
            <a:r>
              <a:rPr lang="en-US" sz="2400" b="1" dirty="0" err="1">
                <a:latin typeface="Century Gothic" panose="020B0502020202020204" pitchFamily="34" charset="0"/>
              </a:rPr>
              <a:t>OnTheMARKet</a:t>
            </a:r>
            <a:r>
              <a:rPr lang="en-US" sz="2400" dirty="0">
                <a:latin typeface="Century Gothic" panose="020B0502020202020204" pitchFamily="34" charset="0"/>
              </a:rPr>
              <a:t> takes place</a:t>
            </a:r>
          </a:p>
          <a:p>
            <a:r>
              <a:rPr lang="en-US" sz="2400" dirty="0">
                <a:latin typeface="Century Gothic" panose="020B0502020202020204" pitchFamily="34" charset="0"/>
              </a:rPr>
              <a:t>One of our main sources of </a:t>
            </a:r>
            <a:r>
              <a:rPr lang="en-US" sz="2400" u="sng" dirty="0">
                <a:latin typeface="Century Gothic" panose="020B0502020202020204" pitchFamily="34" charset="0"/>
              </a:rPr>
              <a:t>income</a:t>
            </a:r>
            <a:r>
              <a:rPr lang="en-US" sz="2400" dirty="0">
                <a:latin typeface="Century Gothic" panose="020B0502020202020204" pitchFamily="34" charset="0"/>
              </a:rPr>
              <a:t> and community presence</a:t>
            </a:r>
          </a:p>
          <a:p>
            <a:r>
              <a:rPr lang="en-US" sz="2400" dirty="0">
                <a:latin typeface="Century Gothic" panose="020B0502020202020204" pitchFamily="34" charset="0"/>
              </a:rPr>
              <a:t>Open to the public: Fridays (3pm-6pm) and Saturdays (9am-1pm)</a:t>
            </a:r>
          </a:p>
          <a:p>
            <a:r>
              <a:rPr lang="en-US" sz="2400" dirty="0">
                <a:latin typeface="Century Gothic" panose="020B0502020202020204" pitchFamily="34" charset="0"/>
              </a:rPr>
              <a:t>Holds community meetings and educational classes here</a:t>
            </a:r>
          </a:p>
          <a:p>
            <a:r>
              <a:rPr lang="en-US" sz="2400" i="1" dirty="0">
                <a:latin typeface="Century Gothic" panose="020B0502020202020204" pitchFamily="34" charset="0"/>
              </a:rPr>
              <a:t>Accepts EBT/SNAP</a:t>
            </a:r>
          </a:p>
          <a:p>
            <a:r>
              <a:rPr lang="en-US" sz="2400" dirty="0">
                <a:latin typeface="Century Gothic" panose="020B0502020202020204" pitchFamily="34" charset="0"/>
              </a:rPr>
              <a:t>GB Members get coupons for the market through our monthly newsletter</a:t>
            </a:r>
          </a:p>
        </p:txBody>
      </p:sp>
    </p:spTree>
    <p:extLst>
      <p:ext uri="{BB962C8B-B14F-4D97-AF65-F5344CB8AC3E}">
        <p14:creationId xmlns:p14="http://schemas.microsoft.com/office/powerpoint/2010/main" val="40636840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308C-CA61-4449-A2DD-BED4EAC762B4}"/>
              </a:ext>
            </a:extLst>
          </p:cNvPr>
          <p:cNvSpPr>
            <a:spLocks noGrp="1"/>
          </p:cNvSpPr>
          <p:nvPr>
            <p:ph type="title"/>
          </p:nvPr>
        </p:nvSpPr>
        <p:spPr>
          <a:xfrm>
            <a:off x="838200" y="97031"/>
            <a:ext cx="10515600" cy="1325563"/>
          </a:xfrm>
        </p:spPr>
        <p:txBody>
          <a:bodyPr/>
          <a:lstStyle/>
          <a:p>
            <a:r>
              <a:rPr lang="en-US" dirty="0">
                <a:solidFill>
                  <a:schemeClr val="bg1"/>
                </a:solidFill>
                <a:latin typeface="Century Gothic" panose="020B0502020202020204" pitchFamily="34" charset="0"/>
              </a:rPr>
              <a:t>SWOT Analysis </a:t>
            </a:r>
          </a:p>
        </p:txBody>
      </p:sp>
      <p:graphicFrame>
        <p:nvGraphicFramePr>
          <p:cNvPr id="5" name="Content Placeholder 4">
            <a:extLst>
              <a:ext uri="{FF2B5EF4-FFF2-40B4-BE49-F238E27FC236}">
                <a16:creationId xmlns:a16="http://schemas.microsoft.com/office/drawing/2014/main" id="{6AB25D12-3BFA-4FE1-9C8E-C5F83DA69C72}"/>
              </a:ext>
            </a:extLst>
          </p:cNvPr>
          <p:cNvGraphicFramePr>
            <a:graphicFrameLocks noGrp="1"/>
          </p:cNvGraphicFramePr>
          <p:nvPr>
            <p:ph sz="half" idx="1"/>
            <p:extLst>
              <p:ext uri="{D42A27DB-BD31-4B8C-83A1-F6EECF244321}">
                <p14:modId xmlns:p14="http://schemas.microsoft.com/office/powerpoint/2010/main" val="2689974313"/>
              </p:ext>
            </p:extLst>
          </p:nvPr>
        </p:nvGraphicFramePr>
        <p:xfrm>
          <a:off x="962524" y="1164656"/>
          <a:ext cx="10391276" cy="5618771"/>
        </p:xfrm>
        <a:graphic>
          <a:graphicData uri="http://schemas.openxmlformats.org/drawingml/2006/table">
            <a:tbl>
              <a:tblPr/>
              <a:tblGrid>
                <a:gridCol w="2597819">
                  <a:extLst>
                    <a:ext uri="{9D8B030D-6E8A-4147-A177-3AD203B41FA5}">
                      <a16:colId xmlns:a16="http://schemas.microsoft.com/office/drawing/2014/main" val="854068286"/>
                    </a:ext>
                  </a:extLst>
                </a:gridCol>
                <a:gridCol w="2597819">
                  <a:extLst>
                    <a:ext uri="{9D8B030D-6E8A-4147-A177-3AD203B41FA5}">
                      <a16:colId xmlns:a16="http://schemas.microsoft.com/office/drawing/2014/main" val="2824083195"/>
                    </a:ext>
                  </a:extLst>
                </a:gridCol>
                <a:gridCol w="2597819">
                  <a:extLst>
                    <a:ext uri="{9D8B030D-6E8A-4147-A177-3AD203B41FA5}">
                      <a16:colId xmlns:a16="http://schemas.microsoft.com/office/drawing/2014/main" val="3263952479"/>
                    </a:ext>
                  </a:extLst>
                </a:gridCol>
                <a:gridCol w="2597819">
                  <a:extLst>
                    <a:ext uri="{9D8B030D-6E8A-4147-A177-3AD203B41FA5}">
                      <a16:colId xmlns:a16="http://schemas.microsoft.com/office/drawing/2014/main" val="2612697916"/>
                    </a:ext>
                  </a:extLst>
                </a:gridCol>
              </a:tblGrid>
              <a:tr h="234537">
                <a:tc>
                  <a:txBody>
                    <a:bodyPr/>
                    <a:lstStyle/>
                    <a:p>
                      <a:pPr algn="ctr" rtl="0" fontAlgn="t">
                        <a:spcBef>
                          <a:spcPts val="0"/>
                        </a:spcBef>
                        <a:spcAft>
                          <a:spcPts val="0"/>
                        </a:spcAft>
                      </a:pPr>
                      <a:r>
                        <a:rPr lang="en-US" sz="1200" b="1" i="0" u="none" strike="noStrike" dirty="0">
                          <a:solidFill>
                            <a:srgbClr val="000000"/>
                          </a:solidFill>
                          <a:effectLst/>
                          <a:latin typeface="Century Gothic" panose="020B0502020202020204" pitchFamily="34" charset="0"/>
                        </a:rPr>
                        <a:t>Strengths</a:t>
                      </a:r>
                      <a:endParaRPr lang="en-US" sz="2400" dirty="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algn="ctr" rtl="0" fontAlgn="t">
                        <a:spcBef>
                          <a:spcPts val="0"/>
                        </a:spcBef>
                        <a:spcAft>
                          <a:spcPts val="0"/>
                        </a:spcAft>
                      </a:pPr>
                      <a:r>
                        <a:rPr lang="en-US" sz="1200" b="1" i="0" u="none" strike="noStrike" dirty="0">
                          <a:solidFill>
                            <a:srgbClr val="000000"/>
                          </a:solidFill>
                          <a:effectLst/>
                          <a:latin typeface="Century Gothic" panose="020B0502020202020204" pitchFamily="34" charset="0"/>
                        </a:rPr>
                        <a:t>Weaknesses</a:t>
                      </a:r>
                      <a:endParaRPr lang="en-US" sz="2400" dirty="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algn="ctr" rtl="0" fontAlgn="t">
                        <a:spcBef>
                          <a:spcPts val="0"/>
                        </a:spcBef>
                        <a:spcAft>
                          <a:spcPts val="0"/>
                        </a:spcAft>
                      </a:pPr>
                      <a:r>
                        <a:rPr lang="en-US" sz="1200" b="1" i="0" u="none" strike="noStrike" dirty="0">
                          <a:solidFill>
                            <a:srgbClr val="000000"/>
                          </a:solidFill>
                          <a:effectLst/>
                          <a:latin typeface="Century Gothic" panose="020B0502020202020204" pitchFamily="34" charset="0"/>
                        </a:rPr>
                        <a:t>Opportunities</a:t>
                      </a:r>
                      <a:endParaRPr lang="en-US" sz="2400" dirty="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algn="ctr" rtl="0" fontAlgn="t">
                        <a:spcBef>
                          <a:spcPts val="0"/>
                        </a:spcBef>
                        <a:spcAft>
                          <a:spcPts val="0"/>
                        </a:spcAft>
                      </a:pPr>
                      <a:r>
                        <a:rPr lang="en-US" sz="1200" b="1" i="0" u="none" strike="noStrike" dirty="0">
                          <a:solidFill>
                            <a:srgbClr val="000000"/>
                          </a:solidFill>
                          <a:effectLst/>
                          <a:latin typeface="Century Gothic" panose="020B0502020202020204" pitchFamily="34" charset="0"/>
                        </a:rPr>
                        <a:t>Threats</a:t>
                      </a:r>
                      <a:endParaRPr lang="en-US" sz="2400" dirty="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extLst>
                  <a:ext uri="{0D108BD9-81ED-4DB2-BD59-A6C34878D82A}">
                    <a16:rowId xmlns:a16="http://schemas.microsoft.com/office/drawing/2014/main" val="2361037290"/>
                  </a:ext>
                </a:extLst>
              </a:tr>
              <a:tr h="486109">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Bridge between community, youth, and health</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Poor fundraising</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Partnerships, find other ways to raise funds</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Debt</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extLst>
                  <a:ext uri="{0D108BD9-81ED-4DB2-BD59-A6C34878D82A}">
                    <a16:rowId xmlns:a16="http://schemas.microsoft.com/office/drawing/2014/main" val="79652846"/>
                  </a:ext>
                </a:extLst>
              </a:tr>
              <a:tr h="486109">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Valuable/positive services for the community</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Community trust</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Getting to know the community</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dirty="0">
                          <a:solidFill>
                            <a:srgbClr val="000000"/>
                          </a:solidFill>
                          <a:effectLst/>
                          <a:latin typeface="Century Gothic" panose="020B0502020202020204" pitchFamily="34" charset="0"/>
                        </a:rPr>
                        <a:t>Competing programs in the area for garden</a:t>
                      </a:r>
                      <a:endParaRPr lang="en-US" sz="2000" dirty="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extLst>
                  <a:ext uri="{0D108BD9-81ED-4DB2-BD59-A6C34878D82A}">
                    <a16:rowId xmlns:a16="http://schemas.microsoft.com/office/drawing/2014/main" val="1934504002"/>
                  </a:ext>
                </a:extLst>
              </a:tr>
              <a:tr h="615475">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Strong program for youth who are interested in health and wellness</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Facility utilized for garden</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Trade offs for land</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dirty="0">
                          <a:solidFill>
                            <a:srgbClr val="000000"/>
                          </a:solidFill>
                          <a:effectLst/>
                          <a:latin typeface="Century Gothic" panose="020B0502020202020204" pitchFamily="34" charset="0"/>
                        </a:rPr>
                        <a:t>Insecure facility</a:t>
                      </a:r>
                      <a:endParaRPr lang="en-US" sz="2000" dirty="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extLst>
                  <a:ext uri="{0D108BD9-81ED-4DB2-BD59-A6C34878D82A}">
                    <a16:rowId xmlns:a16="http://schemas.microsoft.com/office/drawing/2014/main" val="1768466245"/>
                  </a:ext>
                </a:extLst>
              </a:tr>
              <a:tr h="486109">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Multiple ways to get involved the community</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Small volunteer base</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Look for other ways to find volunteers</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Hard to keep volunteers coming back</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extLst>
                  <a:ext uri="{0D108BD9-81ED-4DB2-BD59-A6C34878D82A}">
                    <a16:rowId xmlns:a16="http://schemas.microsoft.com/office/drawing/2014/main" val="990474518"/>
                  </a:ext>
                </a:extLst>
              </a:tr>
              <a:tr h="486109">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Young, fresh look onto this issue and how to fix it</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Gaining momentum </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Becoming an active role in the community</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dirty="0">
                          <a:solidFill>
                            <a:srgbClr val="000000"/>
                          </a:solidFill>
                          <a:effectLst/>
                          <a:latin typeface="Century Gothic" panose="020B0502020202020204" pitchFamily="34" charset="0"/>
                        </a:rPr>
                        <a:t>Youth interest</a:t>
                      </a:r>
                      <a:endParaRPr lang="en-US" sz="2000" dirty="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extLst>
                  <a:ext uri="{0D108BD9-81ED-4DB2-BD59-A6C34878D82A}">
                    <a16:rowId xmlns:a16="http://schemas.microsoft.com/office/drawing/2014/main" val="6118910"/>
                  </a:ext>
                </a:extLst>
              </a:tr>
              <a:tr h="521390">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Program during after school/work </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Large start-up costs</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Partnerships with schools</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fontAlgn="t"/>
                      <a:br>
                        <a:rPr lang="en-US" sz="2000">
                          <a:effectLst/>
                          <a:latin typeface="Century Gothic" panose="020B0502020202020204" pitchFamily="34" charset="0"/>
                        </a:rPr>
                      </a:b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extLst>
                  <a:ext uri="{0D108BD9-81ED-4DB2-BD59-A6C34878D82A}">
                    <a16:rowId xmlns:a16="http://schemas.microsoft.com/office/drawing/2014/main" val="17099513"/>
                  </a:ext>
                </a:extLst>
              </a:tr>
              <a:tr h="521390">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Knowledgeable staff base </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Low-income community</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Partnerships with police/fire departments</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fontAlgn="t"/>
                      <a:br>
                        <a:rPr lang="en-US" sz="2000">
                          <a:effectLst/>
                          <a:latin typeface="Century Gothic" panose="020B0502020202020204" pitchFamily="34" charset="0"/>
                        </a:rPr>
                      </a:b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extLst>
                  <a:ext uri="{0D108BD9-81ED-4DB2-BD59-A6C34878D82A}">
                    <a16:rowId xmlns:a16="http://schemas.microsoft.com/office/drawing/2014/main" val="3314125968"/>
                  </a:ext>
                </a:extLst>
              </a:tr>
              <a:tr h="521390">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Large need for wellness/nutrition education in Newark</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Location</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rtl="0" fontAlgn="t">
                        <a:spcBef>
                          <a:spcPts val="0"/>
                        </a:spcBef>
                        <a:spcAft>
                          <a:spcPts val="0"/>
                        </a:spcAft>
                      </a:pPr>
                      <a:r>
                        <a:rPr lang="en-US" sz="1100" b="0" i="0" u="none" strike="noStrike" dirty="0">
                          <a:solidFill>
                            <a:srgbClr val="000000"/>
                          </a:solidFill>
                          <a:effectLst/>
                          <a:latin typeface="Century Gothic" panose="020B0502020202020204" pitchFamily="34" charset="0"/>
                        </a:rPr>
                        <a:t>Rutgers Students/Co-op</a:t>
                      </a:r>
                      <a:endParaRPr lang="en-US" sz="2000" dirty="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fontAlgn="t"/>
                      <a:br>
                        <a:rPr lang="en-US" sz="2000">
                          <a:effectLst/>
                          <a:latin typeface="Century Gothic" panose="020B0502020202020204" pitchFamily="34" charset="0"/>
                        </a:rPr>
                      </a:b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extLst>
                  <a:ext uri="{0D108BD9-81ED-4DB2-BD59-A6C34878D82A}">
                    <a16:rowId xmlns:a16="http://schemas.microsoft.com/office/drawing/2014/main" val="3937996359"/>
                  </a:ext>
                </a:extLst>
              </a:tr>
              <a:tr h="0">
                <a:tc>
                  <a:txBody>
                    <a:bodyPr/>
                    <a:lstStyle/>
                    <a:p>
                      <a:pPr rtl="0" fontAlgn="t">
                        <a:spcBef>
                          <a:spcPts val="0"/>
                        </a:spcBef>
                        <a:spcAft>
                          <a:spcPts val="0"/>
                        </a:spcAft>
                      </a:pPr>
                      <a:r>
                        <a:rPr lang="en-US" sz="1100" b="0" i="0" u="none" strike="noStrike">
                          <a:solidFill>
                            <a:srgbClr val="000000"/>
                          </a:solidFill>
                          <a:effectLst/>
                          <a:latin typeface="Century Gothic" panose="020B0502020202020204" pitchFamily="34" charset="0"/>
                        </a:rPr>
                        <a:t>Relationship with local schools</a:t>
                      </a: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fontAlgn="t"/>
                      <a:br>
                        <a:rPr lang="en-US" sz="2000">
                          <a:effectLst/>
                          <a:latin typeface="Century Gothic" panose="020B0502020202020204" pitchFamily="34" charset="0"/>
                        </a:rPr>
                      </a:br>
                      <a:endParaRPr lang="en-US" sz="200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fontAlgn="t"/>
                      <a:r>
                        <a:rPr lang="en-US" sz="1200" dirty="0">
                          <a:effectLst/>
                          <a:latin typeface="Century Gothic" panose="020B0502020202020204" pitchFamily="34" charset="0"/>
                        </a:rPr>
                        <a:t>Partnership with RWJ</a:t>
                      </a:r>
                      <a:br>
                        <a:rPr lang="en-US" sz="2000" dirty="0">
                          <a:effectLst/>
                          <a:latin typeface="Century Gothic" panose="020B0502020202020204" pitchFamily="34" charset="0"/>
                        </a:rPr>
                      </a:br>
                      <a:endParaRPr lang="en-US" sz="2000" dirty="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tc>
                  <a:txBody>
                    <a:bodyPr/>
                    <a:lstStyle/>
                    <a:p>
                      <a:pPr fontAlgn="t"/>
                      <a:br>
                        <a:rPr lang="en-US" sz="2000" dirty="0">
                          <a:effectLst/>
                          <a:latin typeface="Century Gothic" panose="020B0502020202020204" pitchFamily="34" charset="0"/>
                        </a:rPr>
                      </a:br>
                      <a:endParaRPr lang="en-US" sz="2000" dirty="0">
                        <a:effectLst/>
                        <a:latin typeface="Century Gothic" panose="020B0502020202020204" pitchFamily="34" charset="0"/>
                      </a:endParaRPr>
                    </a:p>
                  </a:txBody>
                  <a:tcPr marL="43758" marR="43758" marT="43758" marB="4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38000"/>
                      </a:schemeClr>
                    </a:solidFill>
                  </a:tcPr>
                </a:tc>
                <a:extLst>
                  <a:ext uri="{0D108BD9-81ED-4DB2-BD59-A6C34878D82A}">
                    <a16:rowId xmlns:a16="http://schemas.microsoft.com/office/drawing/2014/main" val="208411674"/>
                  </a:ext>
                </a:extLst>
              </a:tr>
            </a:tbl>
          </a:graphicData>
        </a:graphic>
      </p:graphicFrame>
      <p:sp>
        <p:nvSpPr>
          <p:cNvPr id="6" name="Rectangle 1">
            <a:extLst>
              <a:ext uri="{FF2B5EF4-FFF2-40B4-BE49-F238E27FC236}">
                <a16:creationId xmlns:a16="http://schemas.microsoft.com/office/drawing/2014/main" id="{610F3C7B-4509-4EBE-B5FA-D0E902E7031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03136" rIns="91440" bIns="5078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434343"/>
                </a:solidFill>
                <a:effectLst/>
                <a:latin typeface="Arial" panose="020B0604020202020204" pitchFamily="34" charset="0"/>
                <a:cs typeface="Arial" panose="020B0604020202020204" pitchFamily="34" charset="0"/>
              </a:rPr>
              <a:t>WOT Analysis:</a:t>
            </a:r>
            <a:endParaRPr kumimoji="0" lang="en-US" altLang="en-US" sz="900" b="1"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br>
              <a:rPr kumimoji="0" lang="en-US" altLang="en-US" sz="1800" b="0" i="0" u="none" strike="noStrike" cap="none" normalizeH="0" baseline="0">
                <a:ln>
                  <a:noFill/>
                </a:ln>
                <a:solidFill>
                  <a:schemeClr val="tx1"/>
                </a:solidFill>
                <a:effectLst/>
                <a:latin typeface="Arial" panose="020B0604020202020204" pitchFamily="34" charset="0"/>
              </a:rPr>
            </a:br>
            <a:br>
              <a:rPr kumimoji="0" lang="en-US" altLang="en-US" sz="1800" b="0" i="0" u="none" strike="noStrike" cap="none" normalizeH="0" baseline="0">
                <a:ln>
                  <a:noFill/>
                </a:ln>
                <a:solidFill>
                  <a:schemeClr val="tx1"/>
                </a:solidFill>
                <a:effectLst/>
                <a:latin typeface="Arial" panose="020B0604020202020204" pitchFamily="34" charset="0"/>
              </a:rPr>
            </a:br>
            <a:br>
              <a:rPr kumimoji="0" lang="en-US" altLang="en-US" sz="1800" b="0" i="0" u="none" strike="noStrike" cap="none" normalizeH="0" baseline="0">
                <a:ln>
                  <a:noFill/>
                </a:ln>
                <a:solidFill>
                  <a:schemeClr val="tx1"/>
                </a:solidFill>
                <a:effectLst/>
                <a:latin typeface="Arial" panose="020B0604020202020204" pitchFamily="34" charset="0"/>
              </a:rPr>
            </a:b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05989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87B9B6-96B0-4C54-A43B-5E866BD75D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2A1214E9-1287-40BD-A2B1-92E4B1491F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1E733794-386B-4021-8DFF-E99AFB32DC8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5FCCD2B-3897-46E8-AA38-EC00D1276F1B}"/>
              </a:ext>
            </a:extLst>
          </p:cNvPr>
          <p:cNvSpPr>
            <a:spLocks noGrp="1"/>
          </p:cNvSpPr>
          <p:nvPr>
            <p:ph type="title"/>
          </p:nvPr>
        </p:nvSpPr>
        <p:spPr>
          <a:xfrm>
            <a:off x="833002" y="365125"/>
            <a:ext cx="10520702" cy="1325563"/>
          </a:xfrm>
        </p:spPr>
        <p:txBody>
          <a:bodyPr>
            <a:normAutofit/>
          </a:bodyPr>
          <a:lstStyle/>
          <a:p>
            <a:r>
              <a:rPr lang="en-US" dirty="0">
                <a:latin typeface="Century Gothic" panose="020B0502020202020204" pitchFamily="34" charset="0"/>
              </a:rPr>
              <a:t>Assets in New </a:t>
            </a:r>
            <a:r>
              <a:rPr lang="en-US" dirty="0">
                <a:solidFill>
                  <a:schemeClr val="accent5">
                    <a:lumMod val="20000"/>
                    <a:lumOff val="80000"/>
                  </a:schemeClr>
                </a:solidFill>
                <a:latin typeface="Century Gothic" panose="020B0502020202020204" pitchFamily="34" charset="0"/>
              </a:rPr>
              <a:t>Brunswick</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154389479"/>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Image result for rwj logo">
            <a:extLst>
              <a:ext uri="{FF2B5EF4-FFF2-40B4-BE49-F238E27FC236}">
                <a16:creationId xmlns:a16="http://schemas.microsoft.com/office/drawing/2014/main" id="{95576082-485B-4150-B6BE-D8B56E30F5F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rwj logo">
            <a:extLst>
              <a:ext uri="{FF2B5EF4-FFF2-40B4-BE49-F238E27FC236}">
                <a16:creationId xmlns:a16="http://schemas.microsoft.com/office/drawing/2014/main" id="{5D143D73-55D7-461F-99D5-22DA8B6D359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1F44FD0D-0C22-4855-A966-AD9E734DEF2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163254" y="2577693"/>
            <a:ext cx="1080513" cy="924571"/>
          </a:xfrm>
          <a:prstGeom prst="rect">
            <a:avLst/>
          </a:prstGeom>
        </p:spPr>
      </p:pic>
      <p:pic>
        <p:nvPicPr>
          <p:cNvPr id="15" name="Picture 14">
            <a:extLst>
              <a:ext uri="{FF2B5EF4-FFF2-40B4-BE49-F238E27FC236}">
                <a16:creationId xmlns:a16="http://schemas.microsoft.com/office/drawing/2014/main" id="{5F234185-E104-4A10-AF39-B316F880EC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01880" y="2665481"/>
            <a:ext cx="1667912" cy="836783"/>
          </a:xfrm>
          <a:prstGeom prst="rect">
            <a:avLst/>
          </a:prstGeom>
        </p:spPr>
      </p:pic>
      <p:pic>
        <p:nvPicPr>
          <p:cNvPr id="17" name="Picture 16">
            <a:extLst>
              <a:ext uri="{FF2B5EF4-FFF2-40B4-BE49-F238E27FC236}">
                <a16:creationId xmlns:a16="http://schemas.microsoft.com/office/drawing/2014/main" id="{D9284629-210D-47B3-91EA-4274CE77967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13718" y="2632763"/>
            <a:ext cx="896374" cy="892710"/>
          </a:xfrm>
          <a:prstGeom prst="rect">
            <a:avLst/>
          </a:prstGeom>
        </p:spPr>
      </p:pic>
    </p:spTree>
    <p:extLst>
      <p:ext uri="{BB962C8B-B14F-4D97-AF65-F5344CB8AC3E}">
        <p14:creationId xmlns:p14="http://schemas.microsoft.com/office/powerpoint/2010/main" val="4057553479"/>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54B3ECB-71FF-4BF5-A17A-13F542192F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CCBBF3F-BD35-4A75-AB40-A5B58C0EA1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8297365F-263A-404A-BCCA-323D020F97E3}"/>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39411" y="1061568"/>
            <a:ext cx="4962625" cy="3635123"/>
          </a:xfrm>
          <a:prstGeom prst="rect">
            <a:avLst/>
          </a:prstGeom>
        </p:spPr>
      </p:pic>
      <p:sp>
        <p:nvSpPr>
          <p:cNvPr id="2" name="Title 1">
            <a:extLst>
              <a:ext uri="{FF2B5EF4-FFF2-40B4-BE49-F238E27FC236}">
                <a16:creationId xmlns:a16="http://schemas.microsoft.com/office/drawing/2014/main" id="{2036165C-35E2-4C93-874D-74802A81E9D1}"/>
              </a:ext>
            </a:extLst>
          </p:cNvPr>
          <p:cNvSpPr>
            <a:spLocks noGrp="1"/>
          </p:cNvSpPr>
          <p:nvPr>
            <p:ph type="title"/>
          </p:nvPr>
        </p:nvSpPr>
        <p:spPr>
          <a:xfrm>
            <a:off x="950121" y="5529884"/>
            <a:ext cx="5693783" cy="1096331"/>
          </a:xfrm>
        </p:spPr>
        <p:txBody>
          <a:bodyPr>
            <a:normAutofit/>
          </a:bodyPr>
          <a:lstStyle/>
          <a:p>
            <a:r>
              <a:rPr lang="en-US" sz="4000">
                <a:latin typeface="Century Gothic" panose="020B0502020202020204" pitchFamily="34" charset="0"/>
              </a:rPr>
              <a:t>Our Volunteers</a:t>
            </a:r>
          </a:p>
        </p:txBody>
      </p:sp>
      <p:sp>
        <p:nvSpPr>
          <p:cNvPr id="3" name="Content Placeholder 2">
            <a:extLst>
              <a:ext uri="{FF2B5EF4-FFF2-40B4-BE49-F238E27FC236}">
                <a16:creationId xmlns:a16="http://schemas.microsoft.com/office/drawing/2014/main" id="{6DCBDB66-6404-44E8-8D16-FF62DE3AD050}"/>
              </a:ext>
            </a:extLst>
          </p:cNvPr>
          <p:cNvSpPr>
            <a:spLocks noGrp="1"/>
          </p:cNvSpPr>
          <p:nvPr>
            <p:ph idx="1"/>
          </p:nvPr>
        </p:nvSpPr>
        <p:spPr>
          <a:xfrm>
            <a:off x="6182713" y="554182"/>
            <a:ext cx="5635214" cy="4431475"/>
          </a:xfrm>
        </p:spPr>
        <p:txBody>
          <a:bodyPr anchor="ctr">
            <a:normAutofit/>
          </a:bodyPr>
          <a:lstStyle/>
          <a:p>
            <a:r>
              <a:rPr lang="en-US" sz="1800">
                <a:latin typeface="Century Gothic" panose="020B0502020202020204" pitchFamily="34" charset="0"/>
              </a:rPr>
              <a:t>Mostly Rutgers or neighboring high school students	</a:t>
            </a:r>
          </a:p>
          <a:p>
            <a:pPr lvl="1"/>
            <a:r>
              <a:rPr lang="en-US" sz="1800">
                <a:latin typeface="Century Gothic" panose="020B0502020202020204" pitchFamily="34" charset="0"/>
              </a:rPr>
              <a:t>Can qualify for to be Educators or Market Assistants</a:t>
            </a:r>
          </a:p>
          <a:p>
            <a:r>
              <a:rPr lang="en-US" sz="1800">
                <a:latin typeface="Century Gothic" panose="020B0502020202020204" pitchFamily="34" charset="0"/>
              </a:rPr>
              <a:t>Older, more qualified personnel can become any position in our company </a:t>
            </a:r>
          </a:p>
          <a:p>
            <a:r>
              <a:rPr lang="en-US" sz="1800">
                <a:latin typeface="Century Gothic" panose="020B0502020202020204" pitchFamily="34" charset="0"/>
              </a:rPr>
              <a:t>We train all volunteers and require continuous training throughout the year</a:t>
            </a:r>
          </a:p>
          <a:p>
            <a:r>
              <a:rPr lang="en-US" sz="1800">
                <a:latin typeface="Century Gothic" panose="020B0502020202020204" pitchFamily="34" charset="0"/>
              </a:rPr>
              <a:t>Volunteer retention rates are kept high by writing letters of recommendation, Community Market coupons, and offering to be  a site for educational credits</a:t>
            </a:r>
          </a:p>
        </p:txBody>
      </p:sp>
    </p:spTree>
    <p:extLst>
      <p:ext uri="{BB962C8B-B14F-4D97-AF65-F5344CB8AC3E}">
        <p14:creationId xmlns:p14="http://schemas.microsoft.com/office/powerpoint/2010/main" val="36700425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605DAE7-E918-47D6-A282-74D80D06F7C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6387F8F-1769-400C-A315-B08C0191933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956F18A-2491-4992-A12D-35BB97B4B181}"/>
              </a:ext>
            </a:extLst>
          </p:cNvPr>
          <p:cNvSpPr>
            <a:spLocks noGrp="1"/>
          </p:cNvSpPr>
          <p:nvPr>
            <p:ph type="title"/>
          </p:nvPr>
        </p:nvSpPr>
        <p:spPr>
          <a:xfrm>
            <a:off x="838200" y="963877"/>
            <a:ext cx="3494362" cy="4930246"/>
          </a:xfrm>
        </p:spPr>
        <p:txBody>
          <a:bodyPr>
            <a:normAutofit/>
          </a:bodyPr>
          <a:lstStyle/>
          <a:p>
            <a:pPr algn="ctr"/>
            <a:r>
              <a:rPr lang="en-US" sz="4800" dirty="0">
                <a:solidFill>
                  <a:schemeClr val="accent3"/>
                </a:solidFill>
                <a:latin typeface="Century Gothic" panose="020B0502020202020204" pitchFamily="34" charset="0"/>
              </a:rPr>
              <a:t>Our Budget: An Overview</a:t>
            </a:r>
          </a:p>
        </p:txBody>
      </p:sp>
      <p:sp>
        <p:nvSpPr>
          <p:cNvPr id="5" name="Content Placeholder 4">
            <a:extLst>
              <a:ext uri="{FF2B5EF4-FFF2-40B4-BE49-F238E27FC236}">
                <a16:creationId xmlns:a16="http://schemas.microsoft.com/office/drawing/2014/main" id="{4D16FE19-2AEF-419B-B9E3-7E02C8D08F03}"/>
              </a:ext>
            </a:extLst>
          </p:cNvPr>
          <p:cNvSpPr>
            <a:spLocks noGrp="1"/>
          </p:cNvSpPr>
          <p:nvPr>
            <p:ph idx="1"/>
          </p:nvPr>
        </p:nvSpPr>
        <p:spPr>
          <a:xfrm>
            <a:off x="4976031" y="963877"/>
            <a:ext cx="6377769" cy="4930246"/>
          </a:xfrm>
        </p:spPr>
        <p:txBody>
          <a:bodyPr anchor="ctr">
            <a:normAutofit/>
          </a:bodyPr>
          <a:lstStyle/>
          <a:p>
            <a:r>
              <a:rPr lang="en-US" dirty="0">
                <a:solidFill>
                  <a:schemeClr val="accent1">
                    <a:lumMod val="75000"/>
                  </a:schemeClr>
                </a:solidFill>
                <a:latin typeface="Century Gothic" panose="020B0502020202020204" pitchFamily="34" charset="0"/>
              </a:rPr>
              <a:t>Projected Income = $836,456.00</a:t>
            </a:r>
          </a:p>
          <a:p>
            <a:r>
              <a:rPr lang="en-US" dirty="0">
                <a:solidFill>
                  <a:srgbClr val="C00000"/>
                </a:solidFill>
                <a:latin typeface="Century Gothic" panose="020B0502020202020204" pitchFamily="34" charset="0"/>
              </a:rPr>
              <a:t>Projected Expenses = $832,024.00</a:t>
            </a:r>
          </a:p>
          <a:p>
            <a:r>
              <a:rPr lang="en-US" dirty="0">
                <a:solidFill>
                  <a:schemeClr val="accent6">
                    <a:lumMod val="75000"/>
                  </a:schemeClr>
                </a:solidFill>
                <a:latin typeface="Century Gothic" panose="020B0502020202020204" pitchFamily="34" charset="0"/>
              </a:rPr>
              <a:t>Total Excess = $4,432.00</a:t>
            </a:r>
          </a:p>
          <a:p>
            <a:pPr lvl="1"/>
            <a:r>
              <a:rPr lang="en-US" sz="2800" dirty="0">
                <a:latin typeface="Century Gothic" panose="020B0502020202020204" pitchFamily="34" charset="0"/>
              </a:rPr>
              <a:t>Goes into funding for prospective facility/plot of land for expansion of programs for our youth </a:t>
            </a:r>
            <a:r>
              <a:rPr lang="en-US" sz="2800" dirty="0">
                <a:latin typeface="Century Gothic" panose="020B0502020202020204" pitchFamily="34" charset="0"/>
                <a:sym typeface="Wingdings" panose="05000000000000000000" pitchFamily="2" charset="2"/>
              </a:rPr>
              <a:t> </a:t>
            </a:r>
            <a:endParaRPr lang="en-US" sz="2800" dirty="0">
              <a:latin typeface="Century Gothic" panose="020B0502020202020204" pitchFamily="34" charset="0"/>
            </a:endParaRPr>
          </a:p>
        </p:txBody>
      </p:sp>
    </p:spTree>
    <p:extLst>
      <p:ext uri="{BB962C8B-B14F-4D97-AF65-F5344CB8AC3E}">
        <p14:creationId xmlns:p14="http://schemas.microsoft.com/office/powerpoint/2010/main" val="7468427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C2458D6-AFF2-4533-A8EA-860133A4A0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8F8250A-689C-41AD-AB9F-996CDC76379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5">
            <a:extLst>
              <a:ext uri="{FF2B5EF4-FFF2-40B4-BE49-F238E27FC236}">
                <a16:creationId xmlns:a16="http://schemas.microsoft.com/office/drawing/2014/main" id="{95A96D12-40E3-4CA5-A325-9C15FC2D0F8A}"/>
              </a:ext>
            </a:extLst>
          </p:cNvPr>
          <p:cNvPicPr>
            <a:picLocks noGrp="1" noChangeAspect="1"/>
          </p:cNvPicPr>
          <p:nvPr>
            <p:ph sz="half" idx="2"/>
          </p:nvPr>
        </p:nvPicPr>
        <p:blipFill rotWithShape="1">
          <a:blip r:embed="rId2"/>
          <a:srcRect l="71329" t="48219" r="6575" b="26241"/>
          <a:stretch/>
        </p:blipFill>
        <p:spPr>
          <a:xfrm>
            <a:off x="6362699" y="2070100"/>
            <a:ext cx="5349943" cy="4127500"/>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1" name="Freeform: Shape 20">
            <a:extLst>
              <a:ext uri="{FF2B5EF4-FFF2-40B4-BE49-F238E27FC236}">
                <a16:creationId xmlns:a16="http://schemas.microsoft.com/office/drawing/2014/main" id="{D63950F1-08D7-4FDD-9512-C38834396E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9C5677-847D-44CA-B858-0C3397FC53F9}"/>
              </a:ext>
            </a:extLst>
          </p:cNvPr>
          <p:cNvSpPr>
            <a:spLocks noGrp="1"/>
          </p:cNvSpPr>
          <p:nvPr>
            <p:ph type="title"/>
          </p:nvPr>
        </p:nvSpPr>
        <p:spPr>
          <a:xfrm>
            <a:off x="-450493" y="-301614"/>
            <a:ext cx="9066044" cy="2182008"/>
          </a:xfrm>
          <a:prstGeom prst="ellipse">
            <a:avLst/>
          </a:prstGeom>
        </p:spPr>
        <p:txBody>
          <a:bodyPr vert="horz" lIns="91440" tIns="45720" rIns="91440" bIns="45720" rtlCol="0" anchor="ctr">
            <a:normAutofit/>
          </a:bodyPr>
          <a:lstStyle/>
          <a:p>
            <a:r>
              <a:rPr lang="en-US" sz="3600" dirty="0">
                <a:latin typeface="Century Gothic" panose="020B0502020202020204" pitchFamily="34" charset="0"/>
              </a:rPr>
              <a:t>New Brunswick’s Youth</a:t>
            </a:r>
          </a:p>
        </p:txBody>
      </p:sp>
      <p:sp>
        <p:nvSpPr>
          <p:cNvPr id="4" name="TextBox 3">
            <a:extLst>
              <a:ext uri="{FF2B5EF4-FFF2-40B4-BE49-F238E27FC236}">
                <a16:creationId xmlns:a16="http://schemas.microsoft.com/office/drawing/2014/main" id="{54AD1F67-6412-4546-BCB9-AC218025F55B}"/>
              </a:ext>
            </a:extLst>
          </p:cNvPr>
          <p:cNvSpPr txBox="1"/>
          <p:nvPr/>
        </p:nvSpPr>
        <p:spPr>
          <a:xfrm>
            <a:off x="233699" y="2070100"/>
            <a:ext cx="3846982" cy="4439882"/>
          </a:xfrm>
          <a:prstGeom prst="rect">
            <a:avLst/>
          </a:prstGeom>
        </p:spPr>
        <p:txBody>
          <a:bodyPr vert="horz" lIns="91440" tIns="45720" rIns="91440" bIns="45720" rtlCol="0" anchor="ctr">
            <a:normAutofit lnSpcReduction="10000"/>
          </a:bodyPr>
          <a:lstStyle/>
          <a:p>
            <a:pPr marL="285750" indent="-228600" defTabSz="914400">
              <a:lnSpc>
                <a:spcPct val="90000"/>
              </a:lnSpc>
              <a:spcAft>
                <a:spcPts val="600"/>
              </a:spcAft>
              <a:buFont typeface="Arial" panose="020B0604020202020204" pitchFamily="34" charset="0"/>
              <a:buChar char="•"/>
            </a:pPr>
            <a:r>
              <a:rPr lang="en-US" sz="2400" dirty="0">
                <a:solidFill>
                  <a:schemeClr val="bg1"/>
                </a:solidFill>
                <a:latin typeface="Century Gothic" panose="020B0502020202020204" pitchFamily="34" charset="0"/>
              </a:rPr>
              <a:t>New Brunswick’s children have </a:t>
            </a:r>
            <a:r>
              <a:rPr lang="en-US" sz="2400" b="1" dirty="0">
                <a:solidFill>
                  <a:schemeClr val="bg1"/>
                </a:solidFill>
                <a:latin typeface="Century Gothic" panose="020B0502020202020204" pitchFamily="34" charset="0"/>
              </a:rPr>
              <a:t>high rates </a:t>
            </a:r>
            <a:r>
              <a:rPr lang="en-US" sz="2400" dirty="0">
                <a:solidFill>
                  <a:schemeClr val="bg1"/>
                </a:solidFill>
                <a:latin typeface="Century Gothic" panose="020B0502020202020204" pitchFamily="34" charset="0"/>
              </a:rPr>
              <a:t>of </a:t>
            </a:r>
            <a:r>
              <a:rPr lang="en-US" sz="2400" u="sng" dirty="0">
                <a:solidFill>
                  <a:schemeClr val="bg1"/>
                </a:solidFill>
                <a:latin typeface="Century Gothic" panose="020B0502020202020204" pitchFamily="34" charset="0"/>
              </a:rPr>
              <a:t>overweight and obesity.</a:t>
            </a:r>
          </a:p>
          <a:p>
            <a:pPr marL="285750" indent="-228600" defTabSz="914400">
              <a:lnSpc>
                <a:spcPct val="90000"/>
              </a:lnSpc>
              <a:spcAft>
                <a:spcPts val="600"/>
              </a:spcAft>
              <a:buFont typeface="Arial" panose="020B0604020202020204" pitchFamily="34" charset="0"/>
              <a:buChar char="•"/>
            </a:pPr>
            <a:r>
              <a:rPr lang="en-US" sz="2400" dirty="0">
                <a:solidFill>
                  <a:schemeClr val="bg1"/>
                </a:solidFill>
                <a:latin typeface="Century Gothic" panose="020B0502020202020204" pitchFamily="34" charset="0"/>
              </a:rPr>
              <a:t>Keep in mind:</a:t>
            </a:r>
          </a:p>
          <a:p>
            <a:pPr marL="742950" lvl="1" indent="-228600" defTabSz="914400">
              <a:lnSpc>
                <a:spcPct val="90000"/>
              </a:lnSpc>
              <a:spcAft>
                <a:spcPts val="600"/>
              </a:spcAft>
              <a:buFont typeface="Arial" panose="020B0604020202020204" pitchFamily="34" charset="0"/>
              <a:buChar char="•"/>
            </a:pPr>
            <a:r>
              <a:rPr lang="en-US" sz="2400" dirty="0">
                <a:solidFill>
                  <a:schemeClr val="bg1"/>
                </a:solidFill>
                <a:latin typeface="Century Gothic" panose="020B0502020202020204" pitchFamily="34" charset="0"/>
              </a:rPr>
              <a:t> A large portion (</a:t>
            </a:r>
            <a:r>
              <a:rPr lang="en-US" sz="2400" b="1" dirty="0">
                <a:solidFill>
                  <a:schemeClr val="bg1"/>
                </a:solidFill>
                <a:latin typeface="Century Gothic" panose="020B0502020202020204" pitchFamily="34" charset="0"/>
              </a:rPr>
              <a:t>64%</a:t>
            </a:r>
            <a:r>
              <a:rPr lang="en-US" sz="2400" dirty="0">
                <a:solidFill>
                  <a:schemeClr val="bg1"/>
                </a:solidFill>
                <a:latin typeface="Century Gothic" panose="020B0502020202020204" pitchFamily="34" charset="0"/>
              </a:rPr>
              <a:t>) of New Brunswick’s demographic is Hispanic</a:t>
            </a:r>
          </a:p>
          <a:p>
            <a:pPr marL="742950" lvl="1" indent="-228600" defTabSz="914400">
              <a:lnSpc>
                <a:spcPct val="90000"/>
              </a:lnSpc>
              <a:spcAft>
                <a:spcPts val="600"/>
              </a:spcAft>
              <a:buFont typeface="Arial" panose="020B0604020202020204" pitchFamily="34" charset="0"/>
              <a:buChar char="•"/>
            </a:pPr>
            <a:r>
              <a:rPr lang="en-US" sz="2400" dirty="0">
                <a:solidFill>
                  <a:schemeClr val="bg1"/>
                </a:solidFill>
                <a:latin typeface="Century Gothic" panose="020B0502020202020204" pitchFamily="34" charset="0"/>
              </a:rPr>
              <a:t>New Brunswick is a low-income neighborhood</a:t>
            </a:r>
          </a:p>
          <a:p>
            <a:pPr marL="285750" indent="-228600" defTabSz="914400">
              <a:lnSpc>
                <a:spcPct val="90000"/>
              </a:lnSpc>
              <a:spcAft>
                <a:spcPts val="600"/>
              </a:spcAft>
              <a:buFont typeface="Arial" panose="020B0604020202020204" pitchFamily="34" charset="0"/>
              <a:buChar char="•"/>
            </a:pPr>
            <a:endParaRPr lang="en-US" sz="2400" dirty="0">
              <a:solidFill>
                <a:schemeClr val="bg1"/>
              </a:solidFill>
              <a:latin typeface="Century Gothic" panose="020B0502020202020204" pitchFamily="34" charset="0"/>
            </a:endParaRPr>
          </a:p>
        </p:txBody>
      </p:sp>
      <p:sp>
        <p:nvSpPr>
          <p:cNvPr id="7" name="Rectangle 6">
            <a:extLst>
              <a:ext uri="{FF2B5EF4-FFF2-40B4-BE49-F238E27FC236}">
                <a16:creationId xmlns:a16="http://schemas.microsoft.com/office/drawing/2014/main" id="{709EFE4B-33A2-4C75-AD59-A6A2E695AB91}"/>
              </a:ext>
            </a:extLst>
          </p:cNvPr>
          <p:cNvSpPr/>
          <p:nvPr/>
        </p:nvSpPr>
        <p:spPr>
          <a:xfrm>
            <a:off x="6096000" y="6323597"/>
            <a:ext cx="5973110" cy="338554"/>
          </a:xfrm>
          <a:prstGeom prst="rect">
            <a:avLst/>
          </a:prstGeom>
        </p:spPr>
        <p:txBody>
          <a:bodyPr wrap="none">
            <a:spAutoFit/>
          </a:bodyPr>
          <a:lstStyle/>
          <a:p>
            <a:r>
              <a:rPr lang="en-US" sz="1600" dirty="0">
                <a:solidFill>
                  <a:srgbClr val="323232"/>
                </a:solidFill>
                <a:latin typeface="Century Gothic" panose="020B0502020202020204" pitchFamily="34" charset="0"/>
              </a:rPr>
              <a:t>Lloyd, Kristen , et al. The Robert Wood Johnson Foundation</a:t>
            </a:r>
            <a:endParaRPr lang="en-US" sz="1600" dirty="0">
              <a:latin typeface="Century Gothic" panose="020B0502020202020204" pitchFamily="34" charset="0"/>
            </a:endParaRPr>
          </a:p>
        </p:txBody>
      </p:sp>
    </p:spTree>
    <p:extLst>
      <p:ext uri="{BB962C8B-B14F-4D97-AF65-F5344CB8AC3E}">
        <p14:creationId xmlns:p14="http://schemas.microsoft.com/office/powerpoint/2010/main" val="184895409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AE3C92-7E04-4978-9145-F75BD4C57A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750E988-E414-440A-963B-4EAF7B06DB3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B266C18-D4E8-4AA4-9C59-1B7BF1BC0A6D}"/>
              </a:ext>
            </a:extLst>
          </p:cNvPr>
          <p:cNvSpPr>
            <a:spLocks noGrp="1"/>
          </p:cNvSpPr>
          <p:nvPr>
            <p:ph type="title"/>
          </p:nvPr>
        </p:nvSpPr>
        <p:spPr>
          <a:xfrm>
            <a:off x="943277" y="712269"/>
            <a:ext cx="3370998" cy="5502264"/>
          </a:xfrm>
        </p:spPr>
        <p:txBody>
          <a:bodyPr>
            <a:normAutofit/>
          </a:bodyPr>
          <a:lstStyle/>
          <a:p>
            <a:pPr algn="ctr"/>
            <a:r>
              <a:rPr lang="en-US" dirty="0">
                <a:solidFill>
                  <a:srgbClr val="FFFFFF"/>
                </a:solidFill>
                <a:latin typeface="Century Gothic" panose="020B0502020202020204" pitchFamily="34" charset="0"/>
              </a:rPr>
              <a:t>Our Budget: Projected Income</a:t>
            </a:r>
          </a:p>
        </p:txBody>
      </p:sp>
      <p:graphicFrame>
        <p:nvGraphicFramePr>
          <p:cNvPr id="4" name="Content Placeholder 3">
            <a:extLst>
              <a:ext uri="{FF2B5EF4-FFF2-40B4-BE49-F238E27FC236}">
                <a16:creationId xmlns:a16="http://schemas.microsoft.com/office/drawing/2014/main" id="{BCCC583A-2F03-46E7-B00A-3CD3017CEF4F}"/>
              </a:ext>
            </a:extLst>
          </p:cNvPr>
          <p:cNvGraphicFramePr>
            <a:graphicFrameLocks noGrp="1"/>
          </p:cNvGraphicFramePr>
          <p:nvPr>
            <p:ph idx="1"/>
            <p:extLst>
              <p:ext uri="{D42A27DB-BD31-4B8C-83A1-F6EECF244321}">
                <p14:modId xmlns:p14="http://schemas.microsoft.com/office/powerpoint/2010/main" val="3913662405"/>
              </p:ext>
            </p:extLst>
          </p:nvPr>
        </p:nvGraphicFramePr>
        <p:xfrm>
          <a:off x="4817284" y="191070"/>
          <a:ext cx="7138155" cy="645539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mc:Choice xmlns:p14="http://schemas.microsoft.com/office/powerpoint/2010/main" Requires="p14">
          <p:contentPart p14:bwMode="auto" r:id="rId3">
            <p14:nvContentPartPr>
              <p14:cNvPr id="31" name="Ink 30">
                <a:extLst>
                  <a:ext uri="{FF2B5EF4-FFF2-40B4-BE49-F238E27FC236}">
                    <a16:creationId xmlns:a16="http://schemas.microsoft.com/office/drawing/2014/main" id="{45254E16-F907-4CC9-A7B3-0451E5F817E7}"/>
                  </a:ext>
                </a:extLst>
              </p14:cNvPr>
              <p14:cNvContentPartPr/>
              <p14:nvPr/>
            </p14:nvContentPartPr>
            <p14:xfrm>
              <a:off x="4924741" y="1002401"/>
              <a:ext cx="3228960" cy="3353520"/>
            </p14:xfrm>
          </p:contentPart>
        </mc:Choice>
        <mc:Fallback>
          <p:pic>
            <p:nvPicPr>
              <p:cNvPr id="31" name="Ink 30">
                <a:extLst>
                  <a:ext uri="{FF2B5EF4-FFF2-40B4-BE49-F238E27FC236}">
                    <a16:creationId xmlns:a16="http://schemas.microsoft.com/office/drawing/2014/main" id="{45254E16-F907-4CC9-A7B3-0451E5F817E7}"/>
                  </a:ext>
                </a:extLst>
              </p:cNvPr>
              <p:cNvPicPr/>
              <p:nvPr/>
            </p:nvPicPr>
            <p:blipFill>
              <a:blip r:embed="rId4"/>
              <a:stretch>
                <a:fillRect/>
              </a:stretch>
            </p:blipFill>
            <p:spPr>
              <a:xfrm>
                <a:off x="4882984" y="960284"/>
                <a:ext cx="3312474" cy="3437034"/>
              </a:xfrm>
              <a:prstGeom prst="rect">
                <a:avLst/>
              </a:prstGeom>
            </p:spPr>
          </p:pic>
        </mc:Fallback>
      </mc:AlternateContent>
    </p:spTree>
    <p:extLst>
      <p:ext uri="{BB962C8B-B14F-4D97-AF65-F5344CB8AC3E}">
        <p14:creationId xmlns:p14="http://schemas.microsoft.com/office/powerpoint/2010/main" val="205206471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8A588-89D1-491D-A7D7-A68CDBD12EFA}"/>
              </a:ext>
            </a:extLst>
          </p:cNvPr>
          <p:cNvSpPr>
            <a:spLocks noGrp="1"/>
          </p:cNvSpPr>
          <p:nvPr>
            <p:ph type="title"/>
          </p:nvPr>
        </p:nvSpPr>
        <p:spPr>
          <a:xfrm>
            <a:off x="136478" y="-48356"/>
            <a:ext cx="10515600" cy="1325563"/>
          </a:xfrm>
        </p:spPr>
        <p:txBody>
          <a:bodyPr/>
          <a:lstStyle/>
          <a:p>
            <a:r>
              <a:rPr lang="en-US" dirty="0"/>
              <a:t>The Budget: Itemized Expenses </a:t>
            </a:r>
          </a:p>
        </p:txBody>
      </p:sp>
      <p:sp>
        <p:nvSpPr>
          <p:cNvPr id="4" name="Text Placeholder 3">
            <a:extLst>
              <a:ext uri="{FF2B5EF4-FFF2-40B4-BE49-F238E27FC236}">
                <a16:creationId xmlns:a16="http://schemas.microsoft.com/office/drawing/2014/main" id="{509D35B4-4C77-4091-81E5-4F9A55BF5635}"/>
              </a:ext>
            </a:extLst>
          </p:cNvPr>
          <p:cNvSpPr>
            <a:spLocks noGrp="1"/>
          </p:cNvSpPr>
          <p:nvPr>
            <p:ph type="body" idx="1"/>
          </p:nvPr>
        </p:nvSpPr>
        <p:spPr>
          <a:xfrm>
            <a:off x="7698546" y="0"/>
            <a:ext cx="5157787" cy="823912"/>
          </a:xfrm>
        </p:spPr>
        <p:txBody>
          <a:bodyPr/>
          <a:lstStyle/>
          <a:p>
            <a:r>
              <a:rPr lang="en-US" dirty="0"/>
              <a:t>Employee Personnel Costs</a:t>
            </a:r>
          </a:p>
        </p:txBody>
      </p:sp>
      <p:graphicFrame>
        <p:nvGraphicFramePr>
          <p:cNvPr id="11" name="Content Placeholder 10">
            <a:extLst>
              <a:ext uri="{FF2B5EF4-FFF2-40B4-BE49-F238E27FC236}">
                <a16:creationId xmlns:a16="http://schemas.microsoft.com/office/drawing/2014/main" id="{54CD22EF-5203-4EAF-9B52-929F475ECD8D}"/>
              </a:ext>
            </a:extLst>
          </p:cNvPr>
          <p:cNvGraphicFramePr>
            <a:graphicFrameLocks noGrp="1"/>
          </p:cNvGraphicFramePr>
          <p:nvPr>
            <p:ph sz="half" idx="2"/>
            <p:extLst>
              <p:ext uri="{D42A27DB-BD31-4B8C-83A1-F6EECF244321}">
                <p14:modId xmlns:p14="http://schemas.microsoft.com/office/powerpoint/2010/main" val="3794162644"/>
              </p:ext>
            </p:extLst>
          </p:nvPr>
        </p:nvGraphicFramePr>
        <p:xfrm>
          <a:off x="136478" y="872268"/>
          <a:ext cx="11919044" cy="5869729"/>
        </p:xfrm>
        <a:graphic>
          <a:graphicData uri="http://schemas.openxmlformats.org/drawingml/2006/table">
            <a:tbl>
              <a:tblPr>
                <a:tableStyleId>{5C22544A-7EE6-4342-B048-85BDC9FD1C3A}</a:tableStyleId>
              </a:tblPr>
              <a:tblGrid>
                <a:gridCol w="3120759">
                  <a:extLst>
                    <a:ext uri="{9D8B030D-6E8A-4147-A177-3AD203B41FA5}">
                      <a16:colId xmlns:a16="http://schemas.microsoft.com/office/drawing/2014/main" val="3467069952"/>
                    </a:ext>
                  </a:extLst>
                </a:gridCol>
                <a:gridCol w="852256">
                  <a:extLst>
                    <a:ext uri="{9D8B030D-6E8A-4147-A177-3AD203B41FA5}">
                      <a16:colId xmlns:a16="http://schemas.microsoft.com/office/drawing/2014/main" val="3452970950"/>
                    </a:ext>
                  </a:extLst>
                </a:gridCol>
                <a:gridCol w="852256">
                  <a:extLst>
                    <a:ext uri="{9D8B030D-6E8A-4147-A177-3AD203B41FA5}">
                      <a16:colId xmlns:a16="http://schemas.microsoft.com/office/drawing/2014/main" val="4223792331"/>
                    </a:ext>
                  </a:extLst>
                </a:gridCol>
                <a:gridCol w="1002653">
                  <a:extLst>
                    <a:ext uri="{9D8B030D-6E8A-4147-A177-3AD203B41FA5}">
                      <a16:colId xmlns:a16="http://schemas.microsoft.com/office/drawing/2014/main" val="3219507770"/>
                    </a:ext>
                  </a:extLst>
                </a:gridCol>
                <a:gridCol w="827190">
                  <a:extLst>
                    <a:ext uri="{9D8B030D-6E8A-4147-A177-3AD203B41FA5}">
                      <a16:colId xmlns:a16="http://schemas.microsoft.com/office/drawing/2014/main" val="1356393294"/>
                    </a:ext>
                  </a:extLst>
                </a:gridCol>
                <a:gridCol w="1328515">
                  <a:extLst>
                    <a:ext uri="{9D8B030D-6E8A-4147-A177-3AD203B41FA5}">
                      <a16:colId xmlns:a16="http://schemas.microsoft.com/office/drawing/2014/main" val="3692559220"/>
                    </a:ext>
                  </a:extLst>
                </a:gridCol>
                <a:gridCol w="789589">
                  <a:extLst>
                    <a:ext uri="{9D8B030D-6E8A-4147-A177-3AD203B41FA5}">
                      <a16:colId xmlns:a16="http://schemas.microsoft.com/office/drawing/2014/main" val="1954644771"/>
                    </a:ext>
                  </a:extLst>
                </a:gridCol>
                <a:gridCol w="802124">
                  <a:extLst>
                    <a:ext uri="{9D8B030D-6E8A-4147-A177-3AD203B41FA5}">
                      <a16:colId xmlns:a16="http://schemas.microsoft.com/office/drawing/2014/main" val="2044839377"/>
                    </a:ext>
                  </a:extLst>
                </a:gridCol>
                <a:gridCol w="889854">
                  <a:extLst>
                    <a:ext uri="{9D8B030D-6E8A-4147-A177-3AD203B41FA5}">
                      <a16:colId xmlns:a16="http://schemas.microsoft.com/office/drawing/2014/main" val="477965307"/>
                    </a:ext>
                  </a:extLst>
                </a:gridCol>
                <a:gridCol w="601592">
                  <a:extLst>
                    <a:ext uri="{9D8B030D-6E8A-4147-A177-3AD203B41FA5}">
                      <a16:colId xmlns:a16="http://schemas.microsoft.com/office/drawing/2014/main" val="2826980703"/>
                    </a:ext>
                  </a:extLst>
                </a:gridCol>
                <a:gridCol w="852256">
                  <a:extLst>
                    <a:ext uri="{9D8B030D-6E8A-4147-A177-3AD203B41FA5}">
                      <a16:colId xmlns:a16="http://schemas.microsoft.com/office/drawing/2014/main" val="1134946340"/>
                    </a:ext>
                  </a:extLst>
                </a:gridCol>
              </a:tblGrid>
              <a:tr h="782499">
                <a:tc>
                  <a:txBody>
                    <a:bodyPr/>
                    <a:lstStyle/>
                    <a:p>
                      <a:pPr algn="ctr" fontAlgn="b"/>
                      <a:r>
                        <a:rPr lang="en-US" sz="1200" u="none" strike="noStrike">
                          <a:effectLst/>
                        </a:rPr>
                        <a:t>Position</a:t>
                      </a:r>
                      <a:endParaRPr lang="en-US" sz="1200" b="1" i="0" u="none" strike="noStrike">
                        <a:effectLst/>
                        <a:latin typeface="Arial" panose="020B0604020202020204" pitchFamily="34" charset="0"/>
                      </a:endParaRPr>
                    </a:p>
                  </a:txBody>
                  <a:tcPr marL="2712" marR="2712" marT="2712" marB="0" anchor="b"/>
                </a:tc>
                <a:tc>
                  <a:txBody>
                    <a:bodyPr/>
                    <a:lstStyle/>
                    <a:p>
                      <a:pPr algn="ctr" fontAlgn="b"/>
                      <a:r>
                        <a:rPr lang="en-US" sz="1200" u="none" strike="noStrike">
                          <a:effectLst/>
                        </a:rPr>
                        <a:t>Salary</a:t>
                      </a:r>
                      <a:endParaRPr lang="en-US" sz="1200" b="1" i="0" u="none" strike="noStrike">
                        <a:effectLst/>
                        <a:latin typeface="Arial" panose="020B0604020202020204" pitchFamily="34" charset="0"/>
                      </a:endParaRPr>
                    </a:p>
                  </a:txBody>
                  <a:tcPr marL="2712" marR="2712" marT="2712" marB="0" anchor="b"/>
                </a:tc>
                <a:tc>
                  <a:txBody>
                    <a:bodyPr/>
                    <a:lstStyle/>
                    <a:p>
                      <a:pPr algn="ctr" fontAlgn="b"/>
                      <a:r>
                        <a:rPr lang="en-US" sz="1200" u="none" strike="noStrike">
                          <a:effectLst/>
                        </a:rPr>
                        <a:t>Fringe benefits (38%)</a:t>
                      </a:r>
                      <a:endParaRPr lang="en-US" sz="1200" b="1" i="0" u="none" strike="noStrike">
                        <a:effectLst/>
                        <a:latin typeface="Arial" panose="020B0604020202020204" pitchFamily="34" charset="0"/>
                      </a:endParaRPr>
                    </a:p>
                  </a:txBody>
                  <a:tcPr marL="2712" marR="2712" marT="2712" marB="0" anchor="b"/>
                </a:tc>
                <a:tc>
                  <a:txBody>
                    <a:bodyPr/>
                    <a:lstStyle/>
                    <a:p>
                      <a:pPr algn="ctr" fontAlgn="b"/>
                      <a:r>
                        <a:rPr lang="en-US" sz="1200" u="none" strike="noStrike">
                          <a:effectLst/>
                        </a:rPr>
                        <a:t>NJ Unemployment (2.68%)</a:t>
                      </a:r>
                      <a:endParaRPr lang="en-US" sz="1200" b="1" i="0" u="none" strike="noStrike">
                        <a:effectLst/>
                        <a:latin typeface="Arial" panose="020B0604020202020204" pitchFamily="34" charset="0"/>
                      </a:endParaRPr>
                    </a:p>
                  </a:txBody>
                  <a:tcPr marL="2712" marR="2712" marT="2712" marB="0" anchor="b"/>
                </a:tc>
                <a:tc>
                  <a:txBody>
                    <a:bodyPr/>
                    <a:lstStyle/>
                    <a:p>
                      <a:pPr algn="ctr" fontAlgn="b"/>
                      <a:r>
                        <a:rPr lang="en-US" sz="1200" u="none" strike="noStrike">
                          <a:effectLst/>
                        </a:rPr>
                        <a:t>NJ Disability (.50%)</a:t>
                      </a:r>
                      <a:endParaRPr lang="en-US" sz="1200" b="1" i="0" u="none" strike="noStrike">
                        <a:effectLst/>
                        <a:latin typeface="Arial" panose="020B0604020202020204" pitchFamily="34" charset="0"/>
                      </a:endParaRPr>
                    </a:p>
                  </a:txBody>
                  <a:tcPr marL="2712" marR="2712" marT="2712" marB="0" anchor="b"/>
                </a:tc>
                <a:tc>
                  <a:txBody>
                    <a:bodyPr/>
                    <a:lstStyle/>
                    <a:p>
                      <a:pPr algn="ctr" fontAlgn="b"/>
                      <a:r>
                        <a:rPr lang="en-US" sz="1200" u="none" strike="noStrike">
                          <a:effectLst/>
                        </a:rPr>
                        <a:t>NJ Workforce Training Fund (.10%)</a:t>
                      </a:r>
                      <a:endParaRPr lang="en-US" sz="1200" b="1" i="0" u="none" strike="noStrike">
                        <a:effectLst/>
                        <a:latin typeface="Arial" panose="020B0604020202020204" pitchFamily="34" charset="0"/>
                      </a:endParaRPr>
                    </a:p>
                  </a:txBody>
                  <a:tcPr marL="2712" marR="2712" marT="2712" marB="0" anchor="b"/>
                </a:tc>
                <a:tc>
                  <a:txBody>
                    <a:bodyPr/>
                    <a:lstStyle/>
                    <a:p>
                      <a:pPr algn="ctr" fontAlgn="b"/>
                      <a:r>
                        <a:rPr lang="en-US" sz="1200" u="none" strike="noStrike">
                          <a:effectLst/>
                        </a:rPr>
                        <a:t>Social Secruity (6.25%)</a:t>
                      </a:r>
                      <a:endParaRPr lang="en-US" sz="1200" b="1" i="0" u="none" strike="noStrike">
                        <a:effectLst/>
                        <a:latin typeface="Arial" panose="020B0604020202020204" pitchFamily="34" charset="0"/>
                      </a:endParaRPr>
                    </a:p>
                  </a:txBody>
                  <a:tcPr marL="2712" marR="2712" marT="2712" marB="0" anchor="b"/>
                </a:tc>
                <a:tc>
                  <a:txBody>
                    <a:bodyPr/>
                    <a:lstStyle/>
                    <a:p>
                      <a:pPr algn="ctr" fontAlgn="b"/>
                      <a:r>
                        <a:rPr lang="en-US" sz="1200" u="none" strike="noStrike">
                          <a:effectLst/>
                        </a:rPr>
                        <a:t>Medicare (1.45%)</a:t>
                      </a:r>
                      <a:endParaRPr lang="en-US" sz="1200" b="1"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Workman's Compensation (3%)</a:t>
                      </a:r>
                      <a:endParaRPr lang="en-US" sz="1200" b="1" i="0" u="none" strike="noStrike">
                        <a:effectLst/>
                        <a:latin typeface="Arial" panose="020B0604020202020204" pitchFamily="34" charset="0"/>
                      </a:endParaRPr>
                    </a:p>
                  </a:txBody>
                  <a:tcPr marL="2712" marR="2712" marT="2712" marB="0" anchor="b"/>
                </a:tc>
                <a:tc>
                  <a:txBody>
                    <a:bodyPr/>
                    <a:lstStyle/>
                    <a:p>
                      <a:pPr algn="l" fontAlgn="b"/>
                      <a:endParaRPr lang="en-US" sz="1200" b="1" i="0" u="none" strike="noStrike">
                        <a:effectLst/>
                        <a:latin typeface="Arial" panose="020B0604020202020204" pitchFamily="34" charset="0"/>
                      </a:endParaRPr>
                    </a:p>
                  </a:txBody>
                  <a:tcPr marL="2712" marR="2712" marT="2712" marB="0" anchor="b"/>
                </a:tc>
                <a:tc>
                  <a:txBody>
                    <a:bodyPr/>
                    <a:lstStyle/>
                    <a:p>
                      <a:pPr algn="ctr" fontAlgn="b"/>
                      <a:r>
                        <a:rPr lang="en-US" sz="1200" u="none" strike="noStrike">
                          <a:effectLst/>
                        </a:rPr>
                        <a:t>Yearly Total of Personnel Costs</a:t>
                      </a:r>
                      <a:endParaRPr lang="en-US" sz="1200" b="1"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839761244"/>
                  </a:ext>
                </a:extLst>
              </a:tr>
              <a:tr h="250800">
                <a:tc>
                  <a:txBody>
                    <a:bodyPr/>
                    <a:lstStyle/>
                    <a:p>
                      <a:pPr algn="l" fontAlgn="ctr"/>
                      <a:r>
                        <a:rPr lang="en-US" sz="1200" u="none" strike="noStrike">
                          <a:effectLst/>
                        </a:rPr>
                        <a:t>Executive Director</a:t>
                      </a:r>
                      <a:endParaRPr lang="en-US" sz="1200" b="0" i="0" u="none" strike="noStrike">
                        <a:solidFill>
                          <a:srgbClr val="424242"/>
                        </a:solidFill>
                        <a:effectLst/>
                        <a:latin typeface="Arial" panose="020B0604020202020204" pitchFamily="34" charset="0"/>
                      </a:endParaRPr>
                    </a:p>
                  </a:txBody>
                  <a:tcPr marL="2712" marR="2712" marT="2712" marB="0" anchor="ctr"/>
                </a:tc>
                <a:tc>
                  <a:txBody>
                    <a:bodyPr/>
                    <a:lstStyle/>
                    <a:p>
                      <a:pPr algn="l" fontAlgn="b"/>
                      <a:r>
                        <a:rPr lang="en-US" sz="1200" u="none" strike="noStrike">
                          <a:effectLst/>
                        </a:rPr>
                        <a:t> $  75,000.00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28,500.00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2,010.00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375.00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75.00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4,687.50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1,087.50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2,250.00 </a:t>
                      </a:r>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38,985.00 </a:t>
                      </a:r>
                      <a:endParaRPr lang="en-US" sz="1200" b="0"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1790235905"/>
                  </a:ext>
                </a:extLst>
              </a:tr>
              <a:tr h="250800">
                <a:tc>
                  <a:txBody>
                    <a:bodyPr/>
                    <a:lstStyle/>
                    <a:p>
                      <a:pPr algn="l" fontAlgn="ctr"/>
                      <a:r>
                        <a:rPr lang="en-US" sz="1200" u="none" strike="noStrike">
                          <a:effectLst/>
                        </a:rPr>
                        <a:t>Fundraising Coordinator</a:t>
                      </a:r>
                      <a:endParaRPr lang="en-US" sz="1200" b="0" i="0" u="none" strike="noStrike">
                        <a:solidFill>
                          <a:srgbClr val="424242"/>
                        </a:solidFill>
                        <a:effectLst/>
                        <a:latin typeface="Arial" panose="020B0604020202020204" pitchFamily="34" charset="0"/>
                      </a:endParaRPr>
                    </a:p>
                  </a:txBody>
                  <a:tcPr marL="2712" marR="2712" marT="2712" marB="0" anchor="ctr"/>
                </a:tc>
                <a:tc>
                  <a:txBody>
                    <a:bodyPr/>
                    <a:lstStyle/>
                    <a:p>
                      <a:pPr algn="l" fontAlgn="b"/>
                      <a:r>
                        <a:rPr lang="en-US" sz="1200" u="none" strike="noStrike">
                          <a:effectLst/>
                        </a:rPr>
                        <a:t> $  51,800.00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19,684.00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1,388.24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259.00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51.80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3,237.50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751.10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1,554.00 </a:t>
                      </a:r>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26,925.64 </a:t>
                      </a:r>
                      <a:endParaRPr lang="en-US" sz="1200" b="0"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1861193051"/>
                  </a:ext>
                </a:extLst>
              </a:tr>
              <a:tr h="250800">
                <a:tc>
                  <a:txBody>
                    <a:bodyPr/>
                    <a:lstStyle/>
                    <a:p>
                      <a:pPr algn="l" fontAlgn="ctr"/>
                      <a:r>
                        <a:rPr lang="en-US" sz="1200" u="none" strike="noStrike">
                          <a:effectLst/>
                        </a:rPr>
                        <a:t>Community Outreach &amp; Partnership Supervisor</a:t>
                      </a:r>
                      <a:endParaRPr lang="en-US" sz="1200" b="0" i="0" u="none" strike="noStrike">
                        <a:solidFill>
                          <a:srgbClr val="424242"/>
                        </a:solidFill>
                        <a:effectLst/>
                        <a:latin typeface="Arial" panose="020B0604020202020204" pitchFamily="34" charset="0"/>
                      </a:endParaRPr>
                    </a:p>
                  </a:txBody>
                  <a:tcPr marL="2712" marR="2712" marT="2712" marB="0" anchor="ctr"/>
                </a:tc>
                <a:tc>
                  <a:txBody>
                    <a:bodyPr/>
                    <a:lstStyle/>
                    <a:p>
                      <a:pPr algn="l" fontAlgn="b"/>
                      <a:r>
                        <a:rPr lang="en-US" sz="1200" u="none" strike="noStrike">
                          <a:effectLst/>
                        </a:rPr>
                        <a:t> $  45,400.00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17,252.00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1,216.72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227.00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45.40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2,837.50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658.30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1,362.00 </a:t>
                      </a:r>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23,598.92 </a:t>
                      </a:r>
                      <a:endParaRPr lang="en-US" sz="1200" b="0"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3944777254"/>
                  </a:ext>
                </a:extLst>
              </a:tr>
              <a:tr h="250800">
                <a:tc>
                  <a:txBody>
                    <a:bodyPr/>
                    <a:lstStyle/>
                    <a:p>
                      <a:pPr algn="l" fontAlgn="ctr"/>
                      <a:r>
                        <a:rPr lang="en-US" sz="1200" u="none" strike="noStrike">
                          <a:effectLst/>
                        </a:rPr>
                        <a:t>Human Resource Manager</a:t>
                      </a:r>
                      <a:endParaRPr lang="en-US" sz="1200" b="0" i="0" u="none" strike="noStrike">
                        <a:solidFill>
                          <a:srgbClr val="424242"/>
                        </a:solidFill>
                        <a:effectLst/>
                        <a:latin typeface="Arial" panose="020B0604020202020204" pitchFamily="34" charset="0"/>
                      </a:endParaRPr>
                    </a:p>
                  </a:txBody>
                  <a:tcPr marL="2712" marR="2712" marT="2712" marB="0" anchor="ctr"/>
                </a:tc>
                <a:tc>
                  <a:txBody>
                    <a:bodyPr/>
                    <a:lstStyle/>
                    <a:p>
                      <a:pPr algn="l" fontAlgn="b"/>
                      <a:r>
                        <a:rPr lang="en-US" sz="1200" u="none" strike="noStrike">
                          <a:effectLst/>
                        </a:rPr>
                        <a:t> $  60,000.00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22,800.00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1,608.00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300.00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60.00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3,750.00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870.00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1,800.00 </a:t>
                      </a:r>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31,188.00 </a:t>
                      </a:r>
                      <a:endParaRPr lang="en-US" sz="1200" b="0"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3667252498"/>
                  </a:ext>
                </a:extLst>
              </a:tr>
              <a:tr h="250800">
                <a:tc>
                  <a:txBody>
                    <a:bodyPr/>
                    <a:lstStyle/>
                    <a:p>
                      <a:pPr algn="l" fontAlgn="ctr"/>
                      <a:r>
                        <a:rPr lang="en-US" sz="1200" u="none" strike="noStrike">
                          <a:effectLst/>
                        </a:rPr>
                        <a:t>Organizational Specialist</a:t>
                      </a:r>
                      <a:endParaRPr lang="en-US" sz="1200" b="0" i="0" u="none" strike="noStrike">
                        <a:solidFill>
                          <a:srgbClr val="424242"/>
                        </a:solidFill>
                        <a:effectLst/>
                        <a:latin typeface="Arial" panose="020B0604020202020204" pitchFamily="34" charset="0"/>
                      </a:endParaRPr>
                    </a:p>
                  </a:txBody>
                  <a:tcPr marL="2712" marR="2712" marT="2712" marB="0" anchor="ctr"/>
                </a:tc>
                <a:tc>
                  <a:txBody>
                    <a:bodyPr/>
                    <a:lstStyle/>
                    <a:p>
                      <a:pPr algn="l" fontAlgn="b"/>
                      <a:r>
                        <a:rPr lang="en-US" sz="1200" u="none" strike="noStrike">
                          <a:effectLst/>
                        </a:rPr>
                        <a:t> $  55,000.00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20,900.00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1,474.00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275.00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55.00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3,437.50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797.50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1,650.00 </a:t>
                      </a:r>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28,589.00 </a:t>
                      </a:r>
                      <a:endParaRPr lang="en-US" sz="1200" b="0"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1118344257"/>
                  </a:ext>
                </a:extLst>
              </a:tr>
              <a:tr h="250800">
                <a:tc>
                  <a:txBody>
                    <a:bodyPr/>
                    <a:lstStyle/>
                    <a:p>
                      <a:pPr algn="l" fontAlgn="ctr"/>
                      <a:r>
                        <a:rPr lang="en-US" sz="1200" u="none" strike="noStrike">
                          <a:effectLst/>
                        </a:rPr>
                        <a:t>Volunteer Manager</a:t>
                      </a:r>
                      <a:endParaRPr lang="en-US" sz="1200" b="0" i="0" u="none" strike="noStrike">
                        <a:solidFill>
                          <a:srgbClr val="424242"/>
                        </a:solidFill>
                        <a:effectLst/>
                        <a:latin typeface="Arial" panose="020B0604020202020204" pitchFamily="34" charset="0"/>
                      </a:endParaRPr>
                    </a:p>
                  </a:txBody>
                  <a:tcPr marL="2712" marR="2712" marT="2712" marB="0" anchor="ctr"/>
                </a:tc>
                <a:tc>
                  <a:txBody>
                    <a:bodyPr/>
                    <a:lstStyle/>
                    <a:p>
                      <a:pPr algn="l" fontAlgn="b"/>
                      <a:r>
                        <a:rPr lang="en-US" sz="1200" u="none" strike="noStrike">
                          <a:effectLst/>
                        </a:rPr>
                        <a:t> $  45,000.00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17,100.00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1,206.00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225.00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45.00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2,812.50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652.50 </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1,350.00 </a:t>
                      </a:r>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23,391.00 </a:t>
                      </a:r>
                      <a:endParaRPr lang="en-US" sz="1200" b="0"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3932033241"/>
                  </a:ext>
                </a:extLst>
              </a:tr>
              <a:tr h="250800">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4221291284"/>
                  </a:ext>
                </a:extLst>
              </a:tr>
              <a:tr h="291931">
                <a:tc>
                  <a:txBody>
                    <a:bodyPr/>
                    <a:lstStyle/>
                    <a:p>
                      <a:pPr algn="r" fontAlgn="ctr"/>
                      <a:r>
                        <a:rPr lang="en-US" sz="1200" u="none" strike="noStrike">
                          <a:effectLst/>
                        </a:rPr>
                        <a:t>Full Time Payroll Total:</a:t>
                      </a:r>
                      <a:endParaRPr lang="en-US" sz="1200" b="1" i="0" u="none" strike="noStrike">
                        <a:solidFill>
                          <a:srgbClr val="424242"/>
                        </a:solidFill>
                        <a:effectLst/>
                        <a:latin typeface="Arial" panose="020B0604020202020204" pitchFamily="34" charset="0"/>
                      </a:endParaRPr>
                    </a:p>
                  </a:txBody>
                  <a:tcPr marL="2712" marR="2712" marT="2712" marB="0" anchor="ctr"/>
                </a:tc>
                <a:tc>
                  <a:txBody>
                    <a:bodyPr/>
                    <a:lstStyle/>
                    <a:p>
                      <a:pPr algn="l" fontAlgn="b"/>
                      <a:r>
                        <a:rPr lang="en-US" sz="1200" u="none" strike="noStrike">
                          <a:effectLst/>
                        </a:rPr>
                        <a:t> $332,200.00 </a:t>
                      </a:r>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Total:</a:t>
                      </a:r>
                      <a:endParaRPr lang="en-US" sz="1200" b="1"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$172,677.56 </a:t>
                      </a:r>
                      <a:endParaRPr lang="en-US" sz="1200" b="0"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409322049"/>
                  </a:ext>
                </a:extLst>
              </a:tr>
              <a:tr h="260833">
                <a:tc>
                  <a:txBody>
                    <a:bodyPr/>
                    <a:lstStyle/>
                    <a:p>
                      <a:pPr algn="ctr" fontAlgn="b"/>
                      <a:r>
                        <a:rPr lang="en-US" sz="1200" u="none" strike="noStrike">
                          <a:effectLst/>
                        </a:rPr>
                        <a:t>Position</a:t>
                      </a:r>
                      <a:endParaRPr lang="en-US" sz="1200" b="1" i="0" u="none" strike="noStrike">
                        <a:effectLst/>
                        <a:latin typeface="Arial" panose="020B0604020202020204" pitchFamily="34" charset="0"/>
                      </a:endParaRPr>
                    </a:p>
                  </a:txBody>
                  <a:tcPr marL="2712" marR="2712" marT="2712" marB="0" anchor="b"/>
                </a:tc>
                <a:tc>
                  <a:txBody>
                    <a:bodyPr/>
                    <a:lstStyle/>
                    <a:p>
                      <a:pPr algn="ctr" fontAlgn="b"/>
                      <a:r>
                        <a:rPr lang="en-US" sz="1200" u="none" strike="noStrike">
                          <a:effectLst/>
                        </a:rPr>
                        <a:t>Hourly Wage</a:t>
                      </a:r>
                      <a:endParaRPr lang="en-US" sz="1200" b="1" i="0" u="none" strike="noStrike">
                        <a:effectLst/>
                        <a:latin typeface="Arial" panose="020B0604020202020204" pitchFamily="34" charset="0"/>
                      </a:endParaRPr>
                    </a:p>
                  </a:txBody>
                  <a:tcPr marL="2712" marR="2712" marT="2712" marB="0" anchor="b"/>
                </a:tc>
                <a:tc>
                  <a:txBody>
                    <a:bodyPr/>
                    <a:lstStyle/>
                    <a:p>
                      <a:pPr algn="ctr" fontAlgn="b"/>
                      <a:r>
                        <a:rPr lang="en-US" sz="1200" u="none" strike="noStrike">
                          <a:effectLst/>
                        </a:rPr>
                        <a:t>Hours/Week</a:t>
                      </a:r>
                      <a:endParaRPr lang="en-US" sz="1200" b="1" i="0" u="none" strike="noStrike">
                        <a:effectLst/>
                        <a:latin typeface="Arial" panose="020B0604020202020204" pitchFamily="34" charset="0"/>
                      </a:endParaRPr>
                    </a:p>
                  </a:txBody>
                  <a:tcPr marL="2712" marR="2712" marT="2712" marB="0" anchor="b"/>
                </a:tc>
                <a:tc>
                  <a:txBody>
                    <a:bodyPr/>
                    <a:lstStyle/>
                    <a:p>
                      <a:pPr algn="ctr" fontAlgn="b"/>
                      <a:r>
                        <a:rPr lang="en-US" sz="1200" u="none" strike="noStrike">
                          <a:effectLst/>
                        </a:rPr>
                        <a:t>Salary</a:t>
                      </a:r>
                      <a:endParaRPr lang="en-US" sz="1200" b="1" i="0" u="none" strike="noStrike">
                        <a:effectLst/>
                        <a:latin typeface="Arial" panose="020B0604020202020204" pitchFamily="34" charset="0"/>
                      </a:endParaRPr>
                    </a:p>
                  </a:txBody>
                  <a:tcPr marL="2712" marR="2712" marT="2712" marB="0" anchor="b"/>
                </a:tc>
                <a:tc>
                  <a:txBody>
                    <a:bodyPr/>
                    <a:lstStyle/>
                    <a:p>
                      <a:pPr algn="ctr" fontAlgn="b"/>
                      <a:r>
                        <a:rPr lang="en-US" sz="1200" u="none" strike="noStrike">
                          <a:effectLst/>
                        </a:rPr>
                        <a:t># Employees</a:t>
                      </a:r>
                      <a:endParaRPr lang="en-US" sz="1200" b="1" i="0" u="none" strike="noStrike">
                        <a:effectLst/>
                        <a:latin typeface="Arial" panose="020B0604020202020204" pitchFamily="34" charset="0"/>
                      </a:endParaRPr>
                    </a:p>
                  </a:txBody>
                  <a:tcPr marL="2712" marR="2712" marT="2712" marB="0" anchor="b"/>
                </a:tc>
                <a:tc>
                  <a:txBody>
                    <a:bodyPr/>
                    <a:lstStyle/>
                    <a:p>
                      <a:pPr algn="ctr" fontAlgn="b"/>
                      <a:r>
                        <a:rPr lang="en-US" sz="1200" u="none" strike="noStrike">
                          <a:effectLst/>
                        </a:rPr>
                        <a:t>Total Position Salary </a:t>
                      </a:r>
                      <a:endParaRPr lang="en-US" sz="1200" b="1" i="0" u="none" strike="noStrike">
                        <a:effectLst/>
                        <a:latin typeface="Arial" panose="020B0604020202020204" pitchFamily="34" charset="0"/>
                      </a:endParaRPr>
                    </a:p>
                  </a:txBody>
                  <a:tcPr marL="2712" marR="2712" marT="2712" marB="0" anchor="b"/>
                </a:tc>
                <a:tc>
                  <a:txBody>
                    <a:bodyPr/>
                    <a:lstStyle/>
                    <a:p>
                      <a:pPr algn="l" fontAlgn="b"/>
                      <a:endParaRPr lang="en-US" sz="1200" b="1" i="0" u="none" strike="noStrike">
                        <a:effectLst/>
                        <a:latin typeface="Arial" panose="020B0604020202020204" pitchFamily="34" charset="0"/>
                      </a:endParaRPr>
                    </a:p>
                  </a:txBody>
                  <a:tcPr marL="2712" marR="2712" marT="2712" marB="0" anchor="b"/>
                </a:tc>
                <a:tc>
                  <a:txBody>
                    <a:bodyPr/>
                    <a:lstStyle/>
                    <a:p>
                      <a:pPr algn="l" fontAlgn="b"/>
                      <a:endParaRPr lang="en-US" sz="1200" b="1" i="0" u="none" strike="noStrike">
                        <a:effectLst/>
                        <a:latin typeface="Arial" panose="020B0604020202020204" pitchFamily="34" charset="0"/>
                      </a:endParaRPr>
                    </a:p>
                  </a:txBody>
                  <a:tcPr marL="2712" marR="2712" marT="2712" marB="0" anchor="b"/>
                </a:tc>
                <a:tc>
                  <a:txBody>
                    <a:bodyPr/>
                    <a:lstStyle/>
                    <a:p>
                      <a:pPr algn="l" fontAlgn="b"/>
                      <a:endParaRPr lang="en-US" sz="1200" b="1" i="0" u="none" strike="noStrike">
                        <a:effectLst/>
                        <a:latin typeface="Arial" panose="020B0604020202020204" pitchFamily="34" charset="0"/>
                      </a:endParaRPr>
                    </a:p>
                  </a:txBody>
                  <a:tcPr marL="2712" marR="2712" marT="2712" marB="0" anchor="b"/>
                </a:tc>
                <a:tc>
                  <a:txBody>
                    <a:bodyPr/>
                    <a:lstStyle/>
                    <a:p>
                      <a:pPr algn="l" fontAlgn="b"/>
                      <a:endParaRPr lang="en-US" sz="1200" b="1" i="0" u="none" strike="noStrike">
                        <a:effectLst/>
                        <a:latin typeface="Arial" panose="020B0604020202020204" pitchFamily="34" charset="0"/>
                      </a:endParaRPr>
                    </a:p>
                  </a:txBody>
                  <a:tcPr marL="2712" marR="2712" marT="2712" marB="0" anchor="b"/>
                </a:tc>
                <a:tc>
                  <a:txBody>
                    <a:bodyPr/>
                    <a:lstStyle/>
                    <a:p>
                      <a:pPr algn="l" fontAlgn="b"/>
                      <a:endParaRPr lang="en-US" sz="1200" b="1"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2175738742"/>
                  </a:ext>
                </a:extLst>
              </a:tr>
              <a:tr h="250800">
                <a:tc>
                  <a:txBody>
                    <a:bodyPr/>
                    <a:lstStyle/>
                    <a:p>
                      <a:pPr algn="l" fontAlgn="ctr"/>
                      <a:r>
                        <a:rPr lang="en-US" sz="1200" u="none" strike="noStrike">
                          <a:effectLst/>
                        </a:rPr>
                        <a:t>Youth Program Supervisor</a:t>
                      </a:r>
                      <a:endParaRPr lang="en-US" sz="1200" b="0" i="0" u="none" strike="noStrike">
                        <a:solidFill>
                          <a:srgbClr val="424242"/>
                        </a:solidFill>
                        <a:effectLst/>
                        <a:latin typeface="Arial" panose="020B0604020202020204" pitchFamily="34" charset="0"/>
                      </a:endParaRPr>
                    </a:p>
                  </a:txBody>
                  <a:tcPr marL="2712" marR="2712" marT="2712" marB="0" anchor="ctr"/>
                </a:tc>
                <a:tc>
                  <a:txBody>
                    <a:bodyPr/>
                    <a:lstStyle/>
                    <a:p>
                      <a:pPr algn="l" fontAlgn="b"/>
                      <a:r>
                        <a:rPr lang="en-US" sz="1200" u="none" strike="noStrike">
                          <a:effectLst/>
                        </a:rPr>
                        <a:t> $         22.00 </a:t>
                      </a:r>
                      <a:endParaRPr lang="en-US" sz="1200" b="0" i="0" u="none" strike="noStrike">
                        <a:effectLst/>
                        <a:latin typeface="Arial" panose="020B0604020202020204" pitchFamily="34" charset="0"/>
                      </a:endParaRPr>
                    </a:p>
                  </a:txBody>
                  <a:tcPr marL="2712" marR="2712" marT="2712" marB="0" anchor="b"/>
                </a:tc>
                <a:tc>
                  <a:txBody>
                    <a:bodyPr/>
                    <a:lstStyle/>
                    <a:p>
                      <a:pPr algn="r" fontAlgn="b"/>
                      <a:r>
                        <a:rPr lang="en-US" sz="1200" u="none" strike="noStrike">
                          <a:effectLst/>
                        </a:rPr>
                        <a:t>20</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22,880.00 </a:t>
                      </a:r>
                      <a:endParaRPr lang="en-US" sz="1200" b="0" i="0" u="none" strike="noStrike">
                        <a:effectLst/>
                        <a:latin typeface="Arial" panose="020B0604020202020204" pitchFamily="34" charset="0"/>
                      </a:endParaRPr>
                    </a:p>
                  </a:txBody>
                  <a:tcPr marL="2712" marR="2712" marT="2712" marB="0" anchor="b"/>
                </a:tc>
                <a:tc>
                  <a:txBody>
                    <a:bodyPr/>
                    <a:lstStyle/>
                    <a:p>
                      <a:pPr algn="r" fontAlgn="b"/>
                      <a:r>
                        <a:rPr lang="en-US" sz="1200" u="none" strike="noStrike">
                          <a:effectLst/>
                        </a:rPr>
                        <a:t>1</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22,880.00 </a:t>
                      </a:r>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4083701621"/>
                  </a:ext>
                </a:extLst>
              </a:tr>
              <a:tr h="250800">
                <a:tc>
                  <a:txBody>
                    <a:bodyPr/>
                    <a:lstStyle/>
                    <a:p>
                      <a:pPr algn="l" fontAlgn="ctr"/>
                      <a:r>
                        <a:rPr lang="en-US" sz="1200" u="none" strike="noStrike">
                          <a:effectLst/>
                        </a:rPr>
                        <a:t>Accounting Manager</a:t>
                      </a:r>
                      <a:endParaRPr lang="en-US" sz="1200" b="0" i="0" u="none" strike="noStrike">
                        <a:solidFill>
                          <a:srgbClr val="424242"/>
                        </a:solidFill>
                        <a:effectLst/>
                        <a:latin typeface="Arial" panose="020B0604020202020204" pitchFamily="34" charset="0"/>
                      </a:endParaRPr>
                    </a:p>
                  </a:txBody>
                  <a:tcPr marL="2712" marR="2712" marT="2712" marB="0" anchor="ctr"/>
                </a:tc>
                <a:tc>
                  <a:txBody>
                    <a:bodyPr/>
                    <a:lstStyle/>
                    <a:p>
                      <a:pPr algn="l" fontAlgn="b"/>
                      <a:r>
                        <a:rPr lang="en-US" sz="1200" u="none" strike="noStrike">
                          <a:effectLst/>
                        </a:rPr>
                        <a:t> $         25.00 </a:t>
                      </a:r>
                      <a:endParaRPr lang="en-US" sz="1200" b="0" i="0" u="none" strike="noStrike">
                        <a:effectLst/>
                        <a:latin typeface="Arial" panose="020B0604020202020204" pitchFamily="34" charset="0"/>
                      </a:endParaRPr>
                    </a:p>
                  </a:txBody>
                  <a:tcPr marL="2712" marR="2712" marT="2712" marB="0" anchor="b"/>
                </a:tc>
                <a:tc>
                  <a:txBody>
                    <a:bodyPr/>
                    <a:lstStyle/>
                    <a:p>
                      <a:pPr algn="r" fontAlgn="b"/>
                      <a:r>
                        <a:rPr lang="en-US" sz="1200" u="none" strike="noStrike">
                          <a:effectLst/>
                        </a:rPr>
                        <a:t>20</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26,000.00 </a:t>
                      </a:r>
                      <a:endParaRPr lang="en-US" sz="1200" b="0" i="0" u="none" strike="noStrike">
                        <a:effectLst/>
                        <a:latin typeface="Arial" panose="020B0604020202020204" pitchFamily="34" charset="0"/>
                      </a:endParaRPr>
                    </a:p>
                  </a:txBody>
                  <a:tcPr marL="2712" marR="2712" marT="2712" marB="0" anchor="b"/>
                </a:tc>
                <a:tc>
                  <a:txBody>
                    <a:bodyPr/>
                    <a:lstStyle/>
                    <a:p>
                      <a:pPr algn="r" fontAlgn="b"/>
                      <a:r>
                        <a:rPr lang="en-US" sz="1200" u="none" strike="noStrike">
                          <a:effectLst/>
                        </a:rPr>
                        <a:t>1</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26,000.00 </a:t>
                      </a:r>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528120251"/>
                  </a:ext>
                </a:extLst>
              </a:tr>
              <a:tr h="250800">
                <a:tc>
                  <a:txBody>
                    <a:bodyPr/>
                    <a:lstStyle/>
                    <a:p>
                      <a:pPr algn="l" fontAlgn="b"/>
                      <a:r>
                        <a:rPr lang="en-US" sz="1200" u="none" strike="noStrike">
                          <a:effectLst/>
                        </a:rPr>
                        <a:t>Educators</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12.00 </a:t>
                      </a:r>
                      <a:endParaRPr lang="en-US" sz="1200" b="0" i="0" u="none" strike="noStrike">
                        <a:effectLst/>
                        <a:latin typeface="Arial" panose="020B0604020202020204" pitchFamily="34" charset="0"/>
                      </a:endParaRPr>
                    </a:p>
                  </a:txBody>
                  <a:tcPr marL="2712" marR="2712" marT="2712" marB="0" anchor="b"/>
                </a:tc>
                <a:tc>
                  <a:txBody>
                    <a:bodyPr/>
                    <a:lstStyle/>
                    <a:p>
                      <a:pPr algn="r" fontAlgn="b"/>
                      <a:r>
                        <a:rPr lang="en-US" sz="1200" u="none" strike="noStrike">
                          <a:effectLst/>
                        </a:rPr>
                        <a:t>15</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9,360.00 </a:t>
                      </a:r>
                      <a:endParaRPr lang="en-US" sz="1200" b="0" i="0" u="none" strike="noStrike">
                        <a:effectLst/>
                        <a:latin typeface="Arial" panose="020B0604020202020204" pitchFamily="34" charset="0"/>
                      </a:endParaRPr>
                    </a:p>
                  </a:txBody>
                  <a:tcPr marL="2712" marR="2712" marT="2712" marB="0" anchor="b"/>
                </a:tc>
                <a:tc>
                  <a:txBody>
                    <a:bodyPr/>
                    <a:lstStyle/>
                    <a:p>
                      <a:pPr algn="r" fontAlgn="b"/>
                      <a:r>
                        <a:rPr lang="en-US" sz="1200" u="none" strike="noStrike">
                          <a:effectLst/>
                        </a:rPr>
                        <a:t>10</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93,600.00 </a:t>
                      </a:r>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1165957764"/>
                  </a:ext>
                </a:extLst>
              </a:tr>
              <a:tr h="250800">
                <a:tc>
                  <a:txBody>
                    <a:bodyPr/>
                    <a:lstStyle/>
                    <a:p>
                      <a:pPr algn="l" fontAlgn="b"/>
                      <a:r>
                        <a:rPr lang="en-US" sz="1200" u="none" strike="noStrike">
                          <a:effectLst/>
                        </a:rPr>
                        <a:t>Garden Manager</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16.00 </a:t>
                      </a:r>
                      <a:endParaRPr lang="en-US" sz="1200" b="0" i="0" u="none" strike="noStrike">
                        <a:effectLst/>
                        <a:latin typeface="Arial" panose="020B0604020202020204" pitchFamily="34" charset="0"/>
                      </a:endParaRPr>
                    </a:p>
                  </a:txBody>
                  <a:tcPr marL="2712" marR="2712" marT="2712" marB="0" anchor="b"/>
                </a:tc>
                <a:tc>
                  <a:txBody>
                    <a:bodyPr/>
                    <a:lstStyle/>
                    <a:p>
                      <a:pPr algn="r" fontAlgn="b"/>
                      <a:r>
                        <a:rPr lang="en-US" sz="1200" u="none" strike="noStrike">
                          <a:effectLst/>
                        </a:rPr>
                        <a:t>20</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16,640.00 </a:t>
                      </a:r>
                      <a:endParaRPr lang="en-US" sz="1200" b="0" i="0" u="none" strike="noStrike">
                        <a:effectLst/>
                        <a:latin typeface="Arial" panose="020B0604020202020204" pitchFamily="34" charset="0"/>
                      </a:endParaRPr>
                    </a:p>
                  </a:txBody>
                  <a:tcPr marL="2712" marR="2712" marT="2712" marB="0" anchor="b"/>
                </a:tc>
                <a:tc>
                  <a:txBody>
                    <a:bodyPr/>
                    <a:lstStyle/>
                    <a:p>
                      <a:pPr algn="r" fontAlgn="b"/>
                      <a:r>
                        <a:rPr lang="en-US" sz="1200" u="none" strike="noStrike">
                          <a:effectLst/>
                        </a:rPr>
                        <a:t>1</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16,640.00 </a:t>
                      </a:r>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2548090721"/>
                  </a:ext>
                </a:extLst>
              </a:tr>
              <a:tr h="250800">
                <a:tc>
                  <a:txBody>
                    <a:bodyPr/>
                    <a:lstStyle/>
                    <a:p>
                      <a:pPr algn="l" fontAlgn="b"/>
                      <a:r>
                        <a:rPr lang="en-US" sz="1200" u="none" strike="noStrike">
                          <a:effectLst/>
                        </a:rPr>
                        <a:t>Community Market Manager</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16.00 </a:t>
                      </a:r>
                      <a:endParaRPr lang="en-US" sz="1200" b="0" i="0" u="none" strike="noStrike">
                        <a:effectLst/>
                        <a:latin typeface="Arial" panose="020B0604020202020204" pitchFamily="34" charset="0"/>
                      </a:endParaRPr>
                    </a:p>
                  </a:txBody>
                  <a:tcPr marL="2712" marR="2712" marT="2712" marB="0" anchor="b"/>
                </a:tc>
                <a:tc>
                  <a:txBody>
                    <a:bodyPr/>
                    <a:lstStyle/>
                    <a:p>
                      <a:pPr algn="r" fontAlgn="b"/>
                      <a:r>
                        <a:rPr lang="en-US" sz="1200" u="none" strike="noStrike">
                          <a:effectLst/>
                        </a:rPr>
                        <a:t>25</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20,800.00 </a:t>
                      </a:r>
                      <a:endParaRPr lang="en-US" sz="1200" b="0" i="0" u="none" strike="noStrike">
                        <a:effectLst/>
                        <a:latin typeface="Arial" panose="020B0604020202020204" pitchFamily="34" charset="0"/>
                      </a:endParaRPr>
                    </a:p>
                  </a:txBody>
                  <a:tcPr marL="2712" marR="2712" marT="2712" marB="0" anchor="b"/>
                </a:tc>
                <a:tc>
                  <a:txBody>
                    <a:bodyPr/>
                    <a:lstStyle/>
                    <a:p>
                      <a:pPr algn="r" fontAlgn="b"/>
                      <a:r>
                        <a:rPr lang="en-US" sz="1200" u="none" strike="noStrike">
                          <a:effectLst/>
                        </a:rPr>
                        <a:t>1</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20,800.00 </a:t>
                      </a:r>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384493940"/>
                  </a:ext>
                </a:extLst>
              </a:tr>
              <a:tr h="250800">
                <a:tc>
                  <a:txBody>
                    <a:bodyPr/>
                    <a:lstStyle/>
                    <a:p>
                      <a:pPr algn="l" fontAlgn="b"/>
                      <a:r>
                        <a:rPr lang="en-US" sz="1200" u="none" strike="noStrike">
                          <a:effectLst/>
                        </a:rPr>
                        <a:t>Membership &amp; Donations Coordinator</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18.00 </a:t>
                      </a:r>
                      <a:endParaRPr lang="en-US" sz="1200" b="0" i="0" u="none" strike="noStrike">
                        <a:effectLst/>
                        <a:latin typeface="Arial" panose="020B0604020202020204" pitchFamily="34" charset="0"/>
                      </a:endParaRPr>
                    </a:p>
                  </a:txBody>
                  <a:tcPr marL="2712" marR="2712" marT="2712" marB="0" anchor="b"/>
                </a:tc>
                <a:tc>
                  <a:txBody>
                    <a:bodyPr/>
                    <a:lstStyle/>
                    <a:p>
                      <a:pPr algn="r" fontAlgn="b"/>
                      <a:r>
                        <a:rPr lang="en-US" sz="1200" u="none" strike="noStrike">
                          <a:effectLst/>
                        </a:rPr>
                        <a:t>20</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18,720.00 </a:t>
                      </a:r>
                      <a:endParaRPr lang="en-US" sz="1200" b="0" i="0" u="none" strike="noStrike">
                        <a:effectLst/>
                        <a:latin typeface="Arial" panose="020B0604020202020204" pitchFamily="34" charset="0"/>
                      </a:endParaRPr>
                    </a:p>
                  </a:txBody>
                  <a:tcPr marL="2712" marR="2712" marT="2712" marB="0" anchor="b"/>
                </a:tc>
                <a:tc>
                  <a:txBody>
                    <a:bodyPr/>
                    <a:lstStyle/>
                    <a:p>
                      <a:pPr algn="r" fontAlgn="b"/>
                      <a:r>
                        <a:rPr lang="en-US" sz="1200" u="none" strike="noStrike">
                          <a:effectLst/>
                        </a:rPr>
                        <a:t>1</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18,720.00 </a:t>
                      </a:r>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2809366515"/>
                  </a:ext>
                </a:extLst>
              </a:tr>
              <a:tr h="250800">
                <a:tc>
                  <a:txBody>
                    <a:bodyPr/>
                    <a:lstStyle/>
                    <a:p>
                      <a:pPr algn="l" fontAlgn="b"/>
                      <a:r>
                        <a:rPr lang="en-US" sz="1200" u="none" strike="noStrike">
                          <a:effectLst/>
                        </a:rPr>
                        <a:t>Market Assistant</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11.00 </a:t>
                      </a:r>
                      <a:endParaRPr lang="en-US" sz="1200" b="0" i="0" u="none" strike="noStrike">
                        <a:effectLst/>
                        <a:latin typeface="Arial" panose="020B0604020202020204" pitchFamily="34" charset="0"/>
                      </a:endParaRPr>
                    </a:p>
                  </a:txBody>
                  <a:tcPr marL="2712" marR="2712" marT="2712" marB="0" anchor="b"/>
                </a:tc>
                <a:tc>
                  <a:txBody>
                    <a:bodyPr/>
                    <a:lstStyle/>
                    <a:p>
                      <a:pPr algn="r" fontAlgn="b"/>
                      <a:r>
                        <a:rPr lang="en-US" sz="1200" u="none" strike="noStrike">
                          <a:effectLst/>
                        </a:rPr>
                        <a:t>20</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11,440.00 </a:t>
                      </a:r>
                      <a:endParaRPr lang="en-US" sz="1200" b="0" i="0" u="none" strike="noStrike">
                        <a:effectLst/>
                        <a:latin typeface="Arial" panose="020B0604020202020204" pitchFamily="34" charset="0"/>
                      </a:endParaRPr>
                    </a:p>
                  </a:txBody>
                  <a:tcPr marL="2712" marR="2712" marT="2712" marB="0" anchor="b"/>
                </a:tc>
                <a:tc>
                  <a:txBody>
                    <a:bodyPr/>
                    <a:lstStyle/>
                    <a:p>
                      <a:pPr algn="r" fontAlgn="b"/>
                      <a:r>
                        <a:rPr lang="en-US" sz="1200" u="none" strike="noStrike">
                          <a:effectLst/>
                        </a:rPr>
                        <a:t>3</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34,320.00 </a:t>
                      </a:r>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4258840801"/>
                  </a:ext>
                </a:extLst>
              </a:tr>
              <a:tr h="250800">
                <a:tc>
                  <a:txBody>
                    <a:bodyPr/>
                    <a:lstStyle/>
                    <a:p>
                      <a:pPr algn="l" fontAlgn="b"/>
                      <a:r>
                        <a:rPr lang="en-US" sz="1200" u="none" strike="noStrike">
                          <a:effectLst/>
                        </a:rPr>
                        <a:t>Membership Manager</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18.00 </a:t>
                      </a:r>
                      <a:endParaRPr lang="en-US" sz="1200" b="0" i="0" u="none" strike="noStrike">
                        <a:effectLst/>
                        <a:latin typeface="Arial" panose="020B0604020202020204" pitchFamily="34" charset="0"/>
                      </a:endParaRPr>
                    </a:p>
                  </a:txBody>
                  <a:tcPr marL="2712" marR="2712" marT="2712" marB="0" anchor="b"/>
                </a:tc>
                <a:tc>
                  <a:txBody>
                    <a:bodyPr/>
                    <a:lstStyle/>
                    <a:p>
                      <a:pPr algn="r" fontAlgn="b"/>
                      <a:r>
                        <a:rPr lang="en-US" sz="1200" u="none" strike="noStrike">
                          <a:effectLst/>
                        </a:rPr>
                        <a:t>30</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28,080.00 </a:t>
                      </a:r>
                      <a:endParaRPr lang="en-US" sz="1200" b="0" i="0" u="none" strike="noStrike">
                        <a:effectLst/>
                        <a:latin typeface="Arial" panose="020B0604020202020204" pitchFamily="34" charset="0"/>
                      </a:endParaRPr>
                    </a:p>
                  </a:txBody>
                  <a:tcPr marL="2712" marR="2712" marT="2712" marB="0" anchor="b"/>
                </a:tc>
                <a:tc>
                  <a:txBody>
                    <a:bodyPr/>
                    <a:lstStyle/>
                    <a:p>
                      <a:pPr algn="r" fontAlgn="b"/>
                      <a:r>
                        <a:rPr lang="en-US" sz="1200" u="none" strike="noStrike">
                          <a:effectLst/>
                        </a:rPr>
                        <a:t>1</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28,080.00 </a:t>
                      </a:r>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1556979932"/>
                  </a:ext>
                </a:extLst>
              </a:tr>
              <a:tr h="250800">
                <a:tc>
                  <a:txBody>
                    <a:bodyPr/>
                    <a:lstStyle/>
                    <a:p>
                      <a:pPr algn="l" fontAlgn="b"/>
                      <a:r>
                        <a:rPr lang="en-US" sz="1200" u="none" strike="noStrike">
                          <a:effectLst/>
                        </a:rPr>
                        <a:t>Community Specialist</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18.00 </a:t>
                      </a:r>
                      <a:endParaRPr lang="en-US" sz="1200" b="0" i="0" u="none" strike="noStrike">
                        <a:effectLst/>
                        <a:latin typeface="Arial" panose="020B0604020202020204" pitchFamily="34" charset="0"/>
                      </a:endParaRPr>
                    </a:p>
                  </a:txBody>
                  <a:tcPr marL="2712" marR="2712" marT="2712" marB="0" anchor="b"/>
                </a:tc>
                <a:tc>
                  <a:txBody>
                    <a:bodyPr/>
                    <a:lstStyle/>
                    <a:p>
                      <a:pPr algn="r" fontAlgn="b"/>
                      <a:r>
                        <a:rPr lang="en-US" sz="1200" u="none" strike="noStrike">
                          <a:effectLst/>
                        </a:rPr>
                        <a:t>30</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28,080.00 </a:t>
                      </a:r>
                      <a:endParaRPr lang="en-US" sz="1200" b="0" i="0" u="none" strike="noStrike">
                        <a:effectLst/>
                        <a:latin typeface="Arial" panose="020B0604020202020204" pitchFamily="34" charset="0"/>
                      </a:endParaRPr>
                    </a:p>
                  </a:txBody>
                  <a:tcPr marL="2712" marR="2712" marT="2712" marB="0" anchor="b"/>
                </a:tc>
                <a:tc>
                  <a:txBody>
                    <a:bodyPr/>
                    <a:lstStyle/>
                    <a:p>
                      <a:pPr algn="r" fontAlgn="b"/>
                      <a:r>
                        <a:rPr lang="en-US" sz="1200" u="none" strike="noStrike">
                          <a:effectLst/>
                        </a:rPr>
                        <a:t>1</a:t>
                      </a:r>
                      <a:endParaRPr lang="en-US" sz="1200" b="0"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               28,080.00 </a:t>
                      </a:r>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1754509341"/>
                  </a:ext>
                </a:extLst>
              </a:tr>
              <a:tr h="260833">
                <a:tc>
                  <a:txBody>
                    <a:bodyPr/>
                    <a:lstStyle/>
                    <a:p>
                      <a:pPr algn="r" fontAlgn="b"/>
                      <a:r>
                        <a:rPr lang="en-US" sz="1200" u="none" strike="noStrike">
                          <a:effectLst/>
                        </a:rPr>
                        <a:t>Part-Time Payroll Total:</a:t>
                      </a:r>
                      <a:endParaRPr lang="en-US" sz="1200" b="1"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$289,120.00 </a:t>
                      </a:r>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extLst>
                  <a:ext uri="{0D108BD9-81ED-4DB2-BD59-A6C34878D82A}">
                    <a16:rowId xmlns:a16="http://schemas.microsoft.com/office/drawing/2014/main" val="2768503501"/>
                  </a:ext>
                </a:extLst>
              </a:tr>
              <a:tr h="260833">
                <a:tc>
                  <a:txBody>
                    <a:bodyPr/>
                    <a:lstStyle/>
                    <a:p>
                      <a:pPr algn="r" fontAlgn="b"/>
                      <a:r>
                        <a:rPr lang="en-US" sz="1200" u="none" strike="noStrike">
                          <a:effectLst/>
                        </a:rPr>
                        <a:t>Total Yearly Payroll:</a:t>
                      </a:r>
                      <a:endParaRPr lang="en-US" sz="1200" b="1" i="0" u="none" strike="noStrike">
                        <a:effectLst/>
                        <a:latin typeface="Arial" panose="020B0604020202020204" pitchFamily="34" charset="0"/>
                      </a:endParaRPr>
                    </a:p>
                  </a:txBody>
                  <a:tcPr marL="2712" marR="2712" marT="2712" marB="0" anchor="b"/>
                </a:tc>
                <a:tc>
                  <a:txBody>
                    <a:bodyPr/>
                    <a:lstStyle/>
                    <a:p>
                      <a:pPr algn="l" fontAlgn="b"/>
                      <a:r>
                        <a:rPr lang="en-US" sz="1200" u="none" strike="noStrike">
                          <a:effectLst/>
                        </a:rPr>
                        <a:t> $621,320.00 </a:t>
                      </a:r>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a:effectLst/>
                        <a:latin typeface="Arial" panose="020B0604020202020204" pitchFamily="34" charset="0"/>
                      </a:endParaRPr>
                    </a:p>
                  </a:txBody>
                  <a:tcPr marL="2712" marR="2712" marT="2712" marB="0" anchor="b"/>
                </a:tc>
                <a:tc>
                  <a:txBody>
                    <a:bodyPr/>
                    <a:lstStyle/>
                    <a:p>
                      <a:pPr algn="l" fontAlgn="b"/>
                      <a:endParaRPr lang="en-US" sz="1200" b="0" i="0" u="none" strike="noStrike" dirty="0">
                        <a:effectLst/>
                        <a:latin typeface="Arial" panose="020B0604020202020204" pitchFamily="34" charset="0"/>
                      </a:endParaRPr>
                    </a:p>
                  </a:txBody>
                  <a:tcPr marL="2712" marR="2712" marT="2712" marB="0" anchor="b"/>
                </a:tc>
                <a:extLst>
                  <a:ext uri="{0D108BD9-81ED-4DB2-BD59-A6C34878D82A}">
                    <a16:rowId xmlns:a16="http://schemas.microsoft.com/office/drawing/2014/main" val="3332728018"/>
                  </a:ext>
                </a:extLst>
              </a:tr>
            </a:tbl>
          </a:graphicData>
        </a:graphic>
      </p:graphicFrame>
      <mc:AlternateContent xmlns:mc="http://schemas.openxmlformats.org/markup-compatibility/2006">
        <mc:Choice xmlns:p14="http://schemas.microsoft.com/office/powerpoint/2010/main" Requires="p14">
          <p:contentPart p14:bwMode="auto" r:id="rId2">
            <p14:nvContentPartPr>
              <p14:cNvPr id="13" name="Ink 12">
                <a:extLst>
                  <a:ext uri="{FF2B5EF4-FFF2-40B4-BE49-F238E27FC236}">
                    <a16:creationId xmlns:a16="http://schemas.microsoft.com/office/drawing/2014/main" id="{674F308F-B1D2-4899-87D9-FFD8002C0907}"/>
                  </a:ext>
                </a:extLst>
              </p14:cNvPr>
              <p14:cNvContentPartPr/>
              <p14:nvPr/>
            </p14:nvContentPartPr>
            <p14:xfrm>
              <a:off x="1760339" y="-1419571"/>
              <a:ext cx="240" cy="240"/>
            </p14:xfrm>
          </p:contentPart>
        </mc:Choice>
        <mc:Fallback>
          <p:pic>
            <p:nvPicPr>
              <p:cNvPr id="13" name="Ink 12">
                <a:extLst>
                  <a:ext uri="{FF2B5EF4-FFF2-40B4-BE49-F238E27FC236}">
                    <a16:creationId xmlns:a16="http://schemas.microsoft.com/office/drawing/2014/main" id="{674F308F-B1D2-4899-87D9-FFD8002C0907}"/>
                  </a:ext>
                </a:extLst>
              </p:cNvPr>
              <p:cNvPicPr/>
              <p:nvPr/>
            </p:nvPicPr>
            <p:blipFill>
              <a:blip r:embed="rId3"/>
              <a:stretch>
                <a:fillRect/>
              </a:stretch>
            </p:blipFill>
            <p:spPr>
              <a:xfrm>
                <a:off x="1756499" y="-1423411"/>
                <a:ext cx="7920" cy="7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0" name="Ink 19">
                <a:extLst>
                  <a:ext uri="{FF2B5EF4-FFF2-40B4-BE49-F238E27FC236}">
                    <a16:creationId xmlns:a16="http://schemas.microsoft.com/office/drawing/2014/main" id="{FB97CD86-42F7-40BE-B206-96CDEDCBF39B}"/>
                  </a:ext>
                </a:extLst>
              </p14:cNvPr>
              <p14:cNvContentPartPr/>
              <p14:nvPr/>
            </p14:nvContentPartPr>
            <p14:xfrm>
              <a:off x="3224326" y="3605870"/>
              <a:ext cx="912720" cy="27840"/>
            </p14:xfrm>
          </p:contentPart>
        </mc:Choice>
        <mc:Fallback>
          <p:pic>
            <p:nvPicPr>
              <p:cNvPr id="20" name="Ink 19">
                <a:extLst>
                  <a:ext uri="{FF2B5EF4-FFF2-40B4-BE49-F238E27FC236}">
                    <a16:creationId xmlns:a16="http://schemas.microsoft.com/office/drawing/2014/main" id="{FB97CD86-42F7-40BE-B206-96CDEDCBF39B}"/>
                  </a:ext>
                </a:extLst>
              </p:cNvPr>
              <p:cNvPicPr/>
              <p:nvPr/>
            </p:nvPicPr>
            <p:blipFill>
              <a:blip r:embed="rId5"/>
              <a:stretch>
                <a:fillRect/>
              </a:stretch>
            </p:blipFill>
            <p:spPr>
              <a:xfrm>
                <a:off x="3188350" y="3534485"/>
                <a:ext cx="984313" cy="170252"/>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2" name="Ink 21">
                <a:extLst>
                  <a:ext uri="{FF2B5EF4-FFF2-40B4-BE49-F238E27FC236}">
                    <a16:creationId xmlns:a16="http://schemas.microsoft.com/office/drawing/2014/main" id="{E7D81839-996F-44E4-9A2D-130731234009}"/>
                  </a:ext>
                </a:extLst>
              </p14:cNvPr>
              <p14:cNvContentPartPr/>
              <p14:nvPr/>
            </p14:nvContentPartPr>
            <p14:xfrm>
              <a:off x="3222686" y="6382611"/>
              <a:ext cx="930240" cy="78480"/>
            </p14:xfrm>
          </p:contentPart>
        </mc:Choice>
        <mc:Fallback>
          <p:pic>
            <p:nvPicPr>
              <p:cNvPr id="22" name="Ink 21">
                <a:extLst>
                  <a:ext uri="{FF2B5EF4-FFF2-40B4-BE49-F238E27FC236}">
                    <a16:creationId xmlns:a16="http://schemas.microsoft.com/office/drawing/2014/main" id="{E7D81839-996F-44E4-9A2D-130731234009}"/>
                  </a:ext>
                </a:extLst>
              </p:cNvPr>
              <p:cNvPicPr/>
              <p:nvPr/>
            </p:nvPicPr>
            <p:blipFill>
              <a:blip r:embed="rId7"/>
              <a:stretch>
                <a:fillRect/>
              </a:stretch>
            </p:blipFill>
            <p:spPr>
              <a:xfrm>
                <a:off x="3186686" y="6310940"/>
                <a:ext cx="1001880" cy="221464"/>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3" name="Ink 22">
                <a:extLst>
                  <a:ext uri="{FF2B5EF4-FFF2-40B4-BE49-F238E27FC236}">
                    <a16:creationId xmlns:a16="http://schemas.microsoft.com/office/drawing/2014/main" id="{0336643E-3012-47F6-9DA2-275995124DC3}"/>
                  </a:ext>
                </a:extLst>
              </p14:cNvPr>
              <p14:cNvContentPartPr/>
              <p14:nvPr/>
            </p14:nvContentPartPr>
            <p14:xfrm>
              <a:off x="3210926" y="6639891"/>
              <a:ext cx="959280" cy="47760"/>
            </p14:xfrm>
          </p:contentPart>
        </mc:Choice>
        <mc:Fallback>
          <p:pic>
            <p:nvPicPr>
              <p:cNvPr id="23" name="Ink 22">
                <a:extLst>
                  <a:ext uri="{FF2B5EF4-FFF2-40B4-BE49-F238E27FC236}">
                    <a16:creationId xmlns:a16="http://schemas.microsoft.com/office/drawing/2014/main" id="{0336643E-3012-47F6-9DA2-275995124DC3}"/>
                  </a:ext>
                </a:extLst>
              </p:cNvPr>
              <p:cNvPicPr/>
              <p:nvPr/>
            </p:nvPicPr>
            <p:blipFill>
              <a:blip r:embed="rId9"/>
              <a:stretch>
                <a:fillRect/>
              </a:stretch>
            </p:blipFill>
            <p:spPr>
              <a:xfrm>
                <a:off x="3175290" y="6568071"/>
                <a:ext cx="1030911" cy="191040"/>
              </a:xfrm>
              <a:prstGeom prst="rect">
                <a:avLst/>
              </a:prstGeom>
            </p:spPr>
          </p:pic>
        </mc:Fallback>
      </mc:AlternateContent>
    </p:spTree>
    <p:extLst>
      <p:ext uri="{BB962C8B-B14F-4D97-AF65-F5344CB8AC3E}">
        <p14:creationId xmlns:p14="http://schemas.microsoft.com/office/powerpoint/2010/main" val="43199268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AE3C92-7E04-4978-9145-F75BD4C57A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750E988-E414-440A-963B-4EAF7B06DB3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B266C18-D4E8-4AA4-9C59-1B7BF1BC0A6D}"/>
              </a:ext>
            </a:extLst>
          </p:cNvPr>
          <p:cNvSpPr>
            <a:spLocks noGrp="1"/>
          </p:cNvSpPr>
          <p:nvPr>
            <p:ph type="title"/>
          </p:nvPr>
        </p:nvSpPr>
        <p:spPr>
          <a:xfrm>
            <a:off x="943277" y="712269"/>
            <a:ext cx="3370998" cy="5502264"/>
          </a:xfrm>
        </p:spPr>
        <p:txBody>
          <a:bodyPr>
            <a:normAutofit/>
          </a:bodyPr>
          <a:lstStyle/>
          <a:p>
            <a:pPr algn="ctr"/>
            <a:r>
              <a:rPr lang="en-US">
                <a:solidFill>
                  <a:srgbClr val="FFFFFF"/>
                </a:solidFill>
                <a:latin typeface="Century Gothic" panose="020B0502020202020204" pitchFamily="34" charset="0"/>
              </a:rPr>
              <a:t>Our Budget: Projected Expenses</a:t>
            </a:r>
            <a:endParaRPr lang="en-US" dirty="0">
              <a:solidFill>
                <a:srgbClr val="FFFFFF"/>
              </a:solidFill>
              <a:latin typeface="Century Gothic" panose="020B0502020202020204" pitchFamily="34" charset="0"/>
            </a:endParaRPr>
          </a:p>
        </p:txBody>
      </p:sp>
      <p:graphicFrame>
        <p:nvGraphicFramePr>
          <p:cNvPr id="8" name="Chart 7">
            <a:extLst>
              <a:ext uri="{FF2B5EF4-FFF2-40B4-BE49-F238E27FC236}">
                <a16:creationId xmlns:a16="http://schemas.microsoft.com/office/drawing/2014/main" id="{91E88341-57FF-4996-A63D-5E2E2296C1C7}"/>
              </a:ext>
            </a:extLst>
          </p:cNvPr>
          <p:cNvGraphicFramePr/>
          <p:nvPr>
            <p:extLst>
              <p:ext uri="{D42A27DB-BD31-4B8C-83A1-F6EECF244321}">
                <p14:modId xmlns:p14="http://schemas.microsoft.com/office/powerpoint/2010/main" val="548626769"/>
              </p:ext>
            </p:extLst>
          </p:nvPr>
        </p:nvGraphicFramePr>
        <p:xfrm>
          <a:off x="4817284" y="184559"/>
          <a:ext cx="7165450" cy="6461901"/>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0B4AC131-17ED-46A7-80B2-A6E1F3426CEF}"/>
              </a:ext>
            </a:extLst>
          </p:cNvPr>
          <p:cNvSpPr>
            <a:spLocks noGrp="1"/>
          </p:cNvSpPr>
          <p:nvPr>
            <p:ph idx="1"/>
          </p:nvPr>
        </p:nvSpPr>
        <p:spPr>
          <a:xfrm>
            <a:off x="9702800" y="366843"/>
            <a:ext cx="9134959" cy="345426"/>
          </a:xfrm>
        </p:spPr>
        <p:txBody>
          <a:bodyPr>
            <a:normAutofit/>
          </a:bodyPr>
          <a:lstStyle/>
          <a:p>
            <a:pPr marL="0" indent="0">
              <a:buNone/>
            </a:pPr>
            <a:r>
              <a:rPr lang="en-US" sz="900" dirty="0">
                <a:latin typeface="Century Gothic" panose="020B0502020202020204" pitchFamily="34" charset="0"/>
              </a:rPr>
              <a:t>Salaries Full Time</a:t>
            </a:r>
          </a:p>
        </p:txBody>
      </p:sp>
    </p:spTree>
    <p:extLst>
      <p:ext uri="{BB962C8B-B14F-4D97-AF65-F5344CB8AC3E}">
        <p14:creationId xmlns:p14="http://schemas.microsoft.com/office/powerpoint/2010/main" val="171289509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E90B3-A995-4E2A-B841-A93BA2EF69E2}"/>
              </a:ext>
            </a:extLst>
          </p:cNvPr>
          <p:cNvSpPr>
            <a:spLocks noGrp="1"/>
          </p:cNvSpPr>
          <p:nvPr>
            <p:ph type="title"/>
          </p:nvPr>
        </p:nvSpPr>
        <p:spPr>
          <a:xfrm>
            <a:off x="762000" y="365125"/>
            <a:ext cx="10515600" cy="1325563"/>
          </a:xfrm>
        </p:spPr>
        <p:txBody>
          <a:bodyPr/>
          <a:lstStyle/>
          <a:p>
            <a:r>
              <a:rPr lang="en-US" dirty="0">
                <a:latin typeface="Century Gothic" panose="020B0502020202020204" pitchFamily="34" charset="0"/>
              </a:rPr>
              <a:t>Prospective Grants</a:t>
            </a:r>
          </a:p>
        </p:txBody>
      </p:sp>
      <p:sp>
        <p:nvSpPr>
          <p:cNvPr id="3" name="Content Placeholder 2">
            <a:extLst>
              <a:ext uri="{FF2B5EF4-FFF2-40B4-BE49-F238E27FC236}">
                <a16:creationId xmlns:a16="http://schemas.microsoft.com/office/drawing/2014/main" id="{45380EEF-4396-4291-8527-8D25BFA899D0}"/>
              </a:ext>
            </a:extLst>
          </p:cNvPr>
          <p:cNvSpPr>
            <a:spLocks noGrp="1"/>
          </p:cNvSpPr>
          <p:nvPr>
            <p:ph sz="half" idx="1"/>
          </p:nvPr>
        </p:nvSpPr>
        <p:spPr/>
        <p:txBody>
          <a:bodyPr>
            <a:normAutofit lnSpcReduction="10000"/>
          </a:bodyPr>
          <a:lstStyle/>
          <a:p>
            <a:pPr marL="0" indent="0">
              <a:buNone/>
            </a:pPr>
            <a:r>
              <a:rPr lang="en-US" sz="2600" b="1" u="sng" dirty="0">
                <a:latin typeface="Century Gothic" panose="020B0502020202020204" pitchFamily="34" charset="0"/>
              </a:rPr>
              <a:t>Government</a:t>
            </a:r>
          </a:p>
          <a:p>
            <a:pPr lvl="0" fontAlgn="base"/>
            <a:r>
              <a:rPr lang="en-US" sz="2600" dirty="0">
                <a:latin typeface="Century Gothic" panose="020B0502020202020204" pitchFamily="34" charset="0"/>
              </a:rPr>
              <a:t>HHS-2018-ACF-ACYF-YO-1353 Street Outreach Program </a:t>
            </a:r>
            <a:r>
              <a:rPr lang="en-US" sz="2600" b="1" dirty="0">
                <a:latin typeface="Century Gothic" panose="020B0502020202020204" pitchFamily="34" charset="0"/>
              </a:rPr>
              <a:t>$200,000</a:t>
            </a:r>
            <a:r>
              <a:rPr lang="en-US" sz="2600" dirty="0">
                <a:latin typeface="Century Gothic" panose="020B0502020202020204" pitchFamily="34" charset="0"/>
              </a:rPr>
              <a:t>  </a:t>
            </a:r>
          </a:p>
          <a:p>
            <a:pPr lvl="0" fontAlgn="base"/>
            <a:r>
              <a:rPr lang="en-US" sz="2600" dirty="0">
                <a:latin typeface="Century Gothic" panose="020B0502020202020204" pitchFamily="34" charset="0"/>
              </a:rPr>
              <a:t>PA-14-176 Healthy Habits: Timing for Developing Sustainable Healthy Behaviors in Children and Adolescents (R21) </a:t>
            </a:r>
            <a:r>
              <a:rPr lang="en-US" sz="2600" b="1" dirty="0">
                <a:latin typeface="Century Gothic" panose="020B0502020202020204" pitchFamily="34" charset="0"/>
              </a:rPr>
              <a:t>$200,000</a:t>
            </a:r>
            <a:r>
              <a:rPr lang="en-US" sz="2600" dirty="0">
                <a:latin typeface="Century Gothic" panose="020B0502020202020204" pitchFamily="34" charset="0"/>
              </a:rPr>
              <a:t> </a:t>
            </a:r>
          </a:p>
          <a:p>
            <a:pPr lvl="0" fontAlgn="base"/>
            <a:r>
              <a:rPr lang="en-US" sz="2600" dirty="0">
                <a:latin typeface="Century Gothic" panose="020B0502020202020204" pitchFamily="34" charset="0"/>
              </a:rPr>
              <a:t>PA-14-142 Community Partnerships to Advance Research (CPAR) (R01) $</a:t>
            </a:r>
            <a:r>
              <a:rPr lang="en-US" sz="2600" b="1" dirty="0">
                <a:latin typeface="Century Gothic" panose="020B0502020202020204" pitchFamily="34" charset="0"/>
              </a:rPr>
              <a:t>5,000</a:t>
            </a:r>
            <a:endParaRPr lang="en-US" sz="2600" dirty="0">
              <a:latin typeface="Century Gothic" panose="020B0502020202020204" pitchFamily="34" charset="0"/>
            </a:endParaRPr>
          </a:p>
          <a:p>
            <a:pPr lvl="1"/>
            <a:endParaRPr lang="en-US" sz="2600" dirty="0">
              <a:latin typeface="Century Gothic" panose="020B0502020202020204" pitchFamily="34" charset="0"/>
            </a:endParaRPr>
          </a:p>
        </p:txBody>
      </p:sp>
      <p:sp>
        <p:nvSpPr>
          <p:cNvPr id="4" name="Content Placeholder 3">
            <a:extLst>
              <a:ext uri="{FF2B5EF4-FFF2-40B4-BE49-F238E27FC236}">
                <a16:creationId xmlns:a16="http://schemas.microsoft.com/office/drawing/2014/main" id="{3600060C-FCDC-41F5-A53B-A6315EB36554}"/>
              </a:ext>
            </a:extLst>
          </p:cNvPr>
          <p:cNvSpPr>
            <a:spLocks noGrp="1"/>
          </p:cNvSpPr>
          <p:nvPr>
            <p:ph sz="half" idx="2"/>
          </p:nvPr>
        </p:nvSpPr>
        <p:spPr>
          <a:xfrm>
            <a:off x="6096000" y="1690688"/>
            <a:ext cx="5181600" cy="4351338"/>
          </a:xfrm>
        </p:spPr>
        <p:txBody>
          <a:bodyPr>
            <a:noAutofit/>
          </a:bodyPr>
          <a:lstStyle/>
          <a:p>
            <a:pPr marL="0" indent="0">
              <a:buNone/>
            </a:pPr>
            <a:r>
              <a:rPr lang="en-US" sz="2600" b="1" u="sng" dirty="0">
                <a:latin typeface="Century Gothic" panose="020B0502020202020204" pitchFamily="34" charset="0"/>
              </a:rPr>
              <a:t>Federal</a:t>
            </a:r>
          </a:p>
          <a:p>
            <a:pPr lvl="0" fontAlgn="base"/>
            <a:r>
              <a:rPr lang="en-US" sz="2600" dirty="0">
                <a:latin typeface="Century Gothic" panose="020B0502020202020204" pitchFamily="34" charset="0"/>
              </a:rPr>
              <a:t>Robert Wood Johnson Foundation's New Jersey Health Initiatives</a:t>
            </a:r>
            <a:r>
              <a:rPr lang="en-US" sz="2600" b="1" dirty="0">
                <a:latin typeface="Century Gothic" panose="020B0502020202020204" pitchFamily="34" charset="0"/>
              </a:rPr>
              <a:t> $200,000 </a:t>
            </a:r>
            <a:endParaRPr lang="en-US" sz="2600" dirty="0">
              <a:latin typeface="Century Gothic" panose="020B0502020202020204" pitchFamily="34" charset="0"/>
            </a:endParaRPr>
          </a:p>
          <a:p>
            <a:pPr lvl="0" fontAlgn="base"/>
            <a:r>
              <a:rPr lang="en-US" sz="2600" dirty="0">
                <a:latin typeface="Century Gothic" panose="020B0502020202020204" pitchFamily="34" charset="0"/>
              </a:rPr>
              <a:t>Grants to USA K-12 Schools and Nonprofits for Educational Edible Garden Projects </a:t>
            </a:r>
            <a:r>
              <a:rPr lang="en-US" sz="2600" b="1" dirty="0">
                <a:latin typeface="Century Gothic" panose="020B0502020202020204" pitchFamily="34" charset="0"/>
              </a:rPr>
              <a:t>$2,000 </a:t>
            </a:r>
            <a:endParaRPr lang="en-US" sz="2600" dirty="0">
              <a:latin typeface="Century Gothic" panose="020B0502020202020204" pitchFamily="34" charset="0"/>
            </a:endParaRPr>
          </a:p>
          <a:p>
            <a:pPr lvl="0" fontAlgn="base"/>
            <a:r>
              <a:rPr lang="en-US" sz="2600" dirty="0">
                <a:latin typeface="Century Gothic" panose="020B0502020202020204" pitchFamily="34" charset="0"/>
              </a:rPr>
              <a:t>Grants to USA and Territories Nonprofits for Programs that Aim to Prevent and Reduce Type 2 Diabetes and Hypertension </a:t>
            </a:r>
            <a:r>
              <a:rPr lang="en-US" sz="2600" b="1" dirty="0">
                <a:latin typeface="Century Gothic" panose="020B0502020202020204" pitchFamily="34" charset="0"/>
              </a:rPr>
              <a:t>$60,000</a:t>
            </a:r>
            <a:r>
              <a:rPr lang="en-US" sz="2600" dirty="0">
                <a:latin typeface="Century Gothic" panose="020B0502020202020204" pitchFamily="34" charset="0"/>
              </a:rPr>
              <a:t> </a:t>
            </a:r>
          </a:p>
          <a:p>
            <a:endParaRPr lang="en-US" sz="2600" dirty="0">
              <a:latin typeface="Century Gothic" panose="020B0502020202020204" pitchFamily="34" charset="0"/>
            </a:endParaRPr>
          </a:p>
        </p:txBody>
      </p:sp>
      <p:pic>
        <p:nvPicPr>
          <p:cNvPr id="6" name="Graphic 5" descr="Piggy Bank">
            <a:extLst>
              <a:ext uri="{FF2B5EF4-FFF2-40B4-BE49-F238E27FC236}">
                <a16:creationId xmlns:a16="http://schemas.microsoft.com/office/drawing/2014/main" id="{F812E817-6183-4C79-B279-E9CAADDD2B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76011" y="202442"/>
            <a:ext cx="2305335" cy="2305335"/>
          </a:xfrm>
          <a:prstGeom prst="rect">
            <a:avLst/>
          </a:prstGeom>
        </p:spPr>
      </p:pic>
    </p:spTree>
    <p:extLst>
      <p:ext uri="{BB962C8B-B14F-4D97-AF65-F5344CB8AC3E}">
        <p14:creationId xmlns:p14="http://schemas.microsoft.com/office/powerpoint/2010/main" val="1433176327"/>
      </p:ext>
    </p:extLst>
  </p:cSld>
  <p:clrMapOvr>
    <a:masterClrMapping/>
  </p:clrMapOvr>
  <mc:AlternateContent xmlns:mc="http://schemas.openxmlformats.org/markup-compatibility/2006">
    <mc:Choice xmlns:p14="http://schemas.microsoft.com/office/powerpoint/2010/main"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74BB8C-B9CB-485F-91C5-0F49A4A3EC1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092" r="25381" b="-2"/>
          <a:stretch/>
        </p:blipFill>
        <p:spPr>
          <a:xfrm>
            <a:off x="20" y="10"/>
            <a:ext cx="4635571" cy="6857990"/>
          </a:xfrm>
          <a:prstGeom prst="rect">
            <a:avLst/>
          </a:prstGeom>
          <a:effectLst/>
        </p:spPr>
      </p:pic>
      <p:cxnSp>
        <p:nvCxnSpPr>
          <p:cNvPr id="16" name="Straight Connector 15">
            <a:extLst>
              <a:ext uri="{FF2B5EF4-FFF2-40B4-BE49-F238E27FC236}">
                <a16:creationId xmlns:a16="http://schemas.microsoft.com/office/drawing/2014/main" id="{59B9C8EA-2045-4C97-8A35-10408FB5122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80BF25-3AC6-4EDF-8D64-25379FC47B88}"/>
              </a:ext>
            </a:extLst>
          </p:cNvPr>
          <p:cNvSpPr>
            <a:spLocks noGrp="1"/>
          </p:cNvSpPr>
          <p:nvPr>
            <p:ph type="title"/>
          </p:nvPr>
        </p:nvSpPr>
        <p:spPr>
          <a:xfrm>
            <a:off x="4965430" y="629268"/>
            <a:ext cx="6586491" cy="1286160"/>
          </a:xfrm>
        </p:spPr>
        <p:txBody>
          <a:bodyPr anchor="b">
            <a:normAutofit/>
          </a:bodyPr>
          <a:lstStyle/>
          <a:p>
            <a:r>
              <a:rPr lang="en-US" sz="4100">
                <a:latin typeface="Century Gothic" panose="020B0502020202020204" pitchFamily="34" charset="0"/>
              </a:rPr>
              <a:t>Fundraising: </a:t>
            </a:r>
            <a:br>
              <a:rPr lang="en-US" sz="4100">
                <a:latin typeface="Century Gothic" panose="020B0502020202020204" pitchFamily="34" charset="0"/>
              </a:rPr>
            </a:br>
            <a:r>
              <a:rPr lang="en-US" sz="4100">
                <a:latin typeface="Century Gothic" panose="020B0502020202020204" pitchFamily="34" charset="0"/>
              </a:rPr>
              <a:t>On-going</a:t>
            </a:r>
          </a:p>
        </p:txBody>
      </p:sp>
      <p:sp>
        <p:nvSpPr>
          <p:cNvPr id="3" name="Content Placeholder 2">
            <a:extLst>
              <a:ext uri="{FF2B5EF4-FFF2-40B4-BE49-F238E27FC236}">
                <a16:creationId xmlns:a16="http://schemas.microsoft.com/office/drawing/2014/main" id="{325A3887-C8F6-4B05-85AE-81332BF35B42}"/>
              </a:ext>
            </a:extLst>
          </p:cNvPr>
          <p:cNvSpPr>
            <a:spLocks noGrp="1"/>
          </p:cNvSpPr>
          <p:nvPr>
            <p:ph idx="1"/>
          </p:nvPr>
        </p:nvSpPr>
        <p:spPr>
          <a:xfrm>
            <a:off x="4965431" y="2438400"/>
            <a:ext cx="6586490" cy="4219543"/>
          </a:xfrm>
        </p:spPr>
        <p:txBody>
          <a:bodyPr>
            <a:normAutofit lnSpcReduction="10000"/>
          </a:bodyPr>
          <a:lstStyle/>
          <a:p>
            <a:r>
              <a:rPr lang="en-US" sz="1600" dirty="0">
                <a:latin typeface="Century Gothic" panose="020B0502020202020204" pitchFamily="34" charset="0"/>
              </a:rPr>
              <a:t>On-going fundraising will include selling seeds fundraising. Seeds fundraising is low cost as many businesses offer free flyers and fill-out forms. Terroir Seeds lets you keep 50% of the profit you sell. If we apply the 1% population participation, we can expect 8,374 orders totaling to $4,187.00 in sales annually from this fundraiser. </a:t>
            </a:r>
          </a:p>
          <a:p>
            <a:r>
              <a:rPr lang="en-US" sz="1600" dirty="0">
                <a:latin typeface="Century Gothic" panose="020B0502020202020204" pitchFamily="34" charset="0"/>
              </a:rPr>
              <a:t>Bi-annually we will hold a silent basket auction at our facility. These events are very low cost, you just buy tickets for people to buy. Baskets of all different types are donated from our directors, employees, volunteers, families, and community and they are put up for auction. People can purchase tickets and place the ticket in a bowl next to the basket they would like to win and the basket it raffled off at the end of the night. If tickets cost $10 for 12 tickets, we can predict 500 people participating (for one event). We can expect $10,000.00 for these biannual events yearly. </a:t>
            </a:r>
          </a:p>
          <a:p>
            <a:r>
              <a:rPr lang="en-US" sz="1600" dirty="0">
                <a:latin typeface="Century Gothic" panose="020B0502020202020204" pitchFamily="34" charset="0"/>
              </a:rPr>
              <a:t>With around 23 employees we can expect $250 from each employee which is equal to $5,575.00 annually. </a:t>
            </a:r>
          </a:p>
          <a:p>
            <a:endParaRPr lang="en-US" sz="1600" dirty="0"/>
          </a:p>
        </p:txBody>
      </p:sp>
      <p:sp>
        <p:nvSpPr>
          <p:cNvPr id="6" name="TextBox 5">
            <a:extLst>
              <a:ext uri="{FF2B5EF4-FFF2-40B4-BE49-F238E27FC236}">
                <a16:creationId xmlns:a16="http://schemas.microsoft.com/office/drawing/2014/main" id="{1DD4BDA4-6AC9-4FAC-82F2-4305F05895E1}"/>
              </a:ext>
            </a:extLst>
          </p:cNvPr>
          <p:cNvSpPr txBox="1"/>
          <p:nvPr/>
        </p:nvSpPr>
        <p:spPr>
          <a:xfrm>
            <a:off x="2328549"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ommons.wikimedia.org/wiki/File:Packets_of_Vegetable_Seeds_at_Menards.jpg"/>
              </a:rPr>
              <a:t>This Photo</a:t>
            </a:r>
            <a:r>
              <a:rPr lang="en-US" sz="700">
                <a:solidFill>
                  <a:srgbClr val="FFFFFF"/>
                </a:solidFill>
              </a:rPr>
              <a:t> by Unknown Author is licensed under </a:t>
            </a:r>
            <a:r>
              <a:rPr lang="en-US" sz="700">
                <a:solidFill>
                  <a:srgbClr val="FFFFFF"/>
                </a:solidFill>
                <a:hlinkClick r:id="rId4" tooltip="https://creativecommons.org/licenses/by-sa/3.0/"/>
              </a:rPr>
              <a:t>CC BY-SA</a:t>
            </a:r>
            <a:endParaRPr lang="en-US" sz="700">
              <a:solidFill>
                <a:srgbClr val="FFFFFF"/>
              </a:solidFill>
            </a:endParaRPr>
          </a:p>
        </p:txBody>
      </p:sp>
    </p:spTree>
    <p:extLst>
      <p:ext uri="{BB962C8B-B14F-4D97-AF65-F5344CB8AC3E}">
        <p14:creationId xmlns:p14="http://schemas.microsoft.com/office/powerpoint/2010/main" val="33762958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C22C-90F8-4654-AA22-F425278110B6}"/>
              </a:ext>
            </a:extLst>
          </p:cNvPr>
          <p:cNvSpPr>
            <a:spLocks noGrp="1"/>
          </p:cNvSpPr>
          <p:nvPr>
            <p:ph type="title"/>
          </p:nvPr>
        </p:nvSpPr>
        <p:spPr>
          <a:xfrm>
            <a:off x="483358" y="91258"/>
            <a:ext cx="10515600" cy="1325563"/>
          </a:xfrm>
        </p:spPr>
        <p:txBody>
          <a:bodyPr/>
          <a:lstStyle/>
          <a:p>
            <a:r>
              <a:rPr lang="en-US" dirty="0">
                <a:latin typeface="Century Gothic" panose="020B0502020202020204" pitchFamily="34" charset="0"/>
              </a:rPr>
              <a:t>Fundraising: Special Event</a:t>
            </a:r>
          </a:p>
        </p:txBody>
      </p:sp>
      <p:pic>
        <p:nvPicPr>
          <p:cNvPr id="7" name="Graphic 6" descr="Watering pot">
            <a:extLst>
              <a:ext uri="{FF2B5EF4-FFF2-40B4-BE49-F238E27FC236}">
                <a16:creationId xmlns:a16="http://schemas.microsoft.com/office/drawing/2014/main" id="{B71CFB07-2304-4EAB-937E-14F26CC129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6013" y="34120"/>
            <a:ext cx="2647666" cy="2647666"/>
          </a:xfrm>
          <a:prstGeom prst="rect">
            <a:avLst/>
          </a:prstGeom>
        </p:spPr>
      </p:pic>
      <p:sp>
        <p:nvSpPr>
          <p:cNvPr id="3" name="Content Placeholder 2">
            <a:extLst>
              <a:ext uri="{FF2B5EF4-FFF2-40B4-BE49-F238E27FC236}">
                <a16:creationId xmlns:a16="http://schemas.microsoft.com/office/drawing/2014/main" id="{1B1589CE-1552-4529-AA73-374DEC9AE31A}"/>
              </a:ext>
            </a:extLst>
          </p:cNvPr>
          <p:cNvSpPr>
            <a:spLocks noGrp="1"/>
          </p:cNvSpPr>
          <p:nvPr>
            <p:ph idx="1"/>
          </p:nvPr>
        </p:nvSpPr>
        <p:spPr>
          <a:xfrm>
            <a:off x="577756" y="1105469"/>
            <a:ext cx="11036490" cy="2524836"/>
          </a:xfrm>
        </p:spPr>
        <p:txBody>
          <a:bodyPr numCol="2">
            <a:normAutofit fontScale="77500" lnSpcReduction="20000"/>
          </a:bodyPr>
          <a:lstStyle/>
          <a:p>
            <a:r>
              <a:rPr lang="en-US" dirty="0">
                <a:latin typeface="Century Gothic" panose="020B0502020202020204" pitchFamily="34" charset="0"/>
              </a:rPr>
              <a:t>GB’s Work-a-thon! One Saturday, every July members of the community and those immediately surrounding can participant in our work-a-thon by buying a service for one of our youth and organizational volunteers to do. </a:t>
            </a:r>
          </a:p>
          <a:p>
            <a:endParaRPr lang="en-US" dirty="0">
              <a:latin typeface="Century Gothic" panose="020B0502020202020204" pitchFamily="34" charset="0"/>
            </a:endParaRPr>
          </a:p>
          <a:p>
            <a:endParaRPr lang="en-US" dirty="0">
              <a:latin typeface="Century Gothic" panose="020B0502020202020204" pitchFamily="34" charset="0"/>
            </a:endParaRPr>
          </a:p>
          <a:p>
            <a:r>
              <a:rPr lang="en-US" dirty="0">
                <a:latin typeface="Century Gothic" panose="020B0502020202020204" pitchFamily="34" charset="0"/>
              </a:rPr>
              <a:t>We expect over 1% participation from the Middlesex County community which is roughly 8,374 participants. If this population is distributed evenly among the services we offer, that means 837 people will participate in each service and the total net for the event would be $156,519.00. </a:t>
            </a:r>
          </a:p>
        </p:txBody>
      </p:sp>
      <p:graphicFrame>
        <p:nvGraphicFramePr>
          <p:cNvPr id="5" name="Object 4">
            <a:extLst>
              <a:ext uri="{FF2B5EF4-FFF2-40B4-BE49-F238E27FC236}">
                <a16:creationId xmlns:a16="http://schemas.microsoft.com/office/drawing/2014/main" id="{7BEC8CFF-ABD9-4BFF-8986-EA1AF9822F16}"/>
              </a:ext>
            </a:extLst>
          </p:cNvPr>
          <p:cNvGraphicFramePr>
            <a:graphicFrameLocks noChangeAspect="1"/>
          </p:cNvGraphicFramePr>
          <p:nvPr>
            <p:extLst>
              <p:ext uri="{D42A27DB-BD31-4B8C-83A1-F6EECF244321}">
                <p14:modId xmlns:p14="http://schemas.microsoft.com/office/powerpoint/2010/main" val="1395712614"/>
              </p:ext>
            </p:extLst>
          </p:nvPr>
        </p:nvGraphicFramePr>
        <p:xfrm>
          <a:off x="1037230" y="3261815"/>
          <a:ext cx="10577015" cy="3596185"/>
        </p:xfrm>
        <a:graphic>
          <a:graphicData uri="http://schemas.openxmlformats.org/presentationml/2006/ole">
            <mc:AlternateContent xmlns:mc="http://schemas.openxmlformats.org/markup-compatibility/2006">
              <mc:Choice xmlns:v="urn:schemas-microsoft-com:vml" Requires="v">
                <p:oleObj spid="_x0000_s3089" name="Worksheet" r:id="rId5" imgW="5296099" imgH="2216235" progId="Excel.Sheet.12">
                  <p:embed/>
                </p:oleObj>
              </mc:Choice>
              <mc:Fallback>
                <p:oleObj name="Worksheet" r:id="rId5" imgW="5296099" imgH="2216235" progId="Excel.Sheet.1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230" y="3261815"/>
                        <a:ext cx="10577015" cy="359618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22578574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phic 4" descr="Upward trend">
            <a:extLst>
              <a:ext uri="{FF2B5EF4-FFF2-40B4-BE49-F238E27FC236}">
                <a16:creationId xmlns:a16="http://schemas.microsoft.com/office/drawing/2014/main" id="{48208826-EBB7-4044-B6CF-8DD4E5D36B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1956" y="1171876"/>
            <a:ext cx="4050626" cy="4050626"/>
          </a:xfrm>
          <a:prstGeom prst="rect">
            <a:avLst/>
          </a:prstGeom>
        </p:spPr>
      </p:pic>
      <p:sp>
        <p:nvSpPr>
          <p:cNvPr id="8" name="Rectangle 7">
            <a:extLst>
              <a:ext uri="{FF2B5EF4-FFF2-40B4-BE49-F238E27FC236}">
                <a16:creationId xmlns:a16="http://schemas.microsoft.com/office/drawing/2014/main" id="{F605DAE7-E918-47D6-A282-74D80D06F7C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6387F8F-1769-400C-A315-B08C0191933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122F683-42B4-4E47-8672-2001DA7F61EA}"/>
              </a:ext>
            </a:extLst>
          </p:cNvPr>
          <p:cNvSpPr>
            <a:spLocks noGrp="1"/>
          </p:cNvSpPr>
          <p:nvPr>
            <p:ph type="title"/>
          </p:nvPr>
        </p:nvSpPr>
        <p:spPr>
          <a:xfrm>
            <a:off x="635277" y="963877"/>
            <a:ext cx="3824102" cy="4930246"/>
          </a:xfrm>
        </p:spPr>
        <p:txBody>
          <a:bodyPr>
            <a:normAutofit/>
          </a:bodyPr>
          <a:lstStyle/>
          <a:p>
            <a:pPr algn="r"/>
            <a:r>
              <a:rPr lang="en-US" sz="3700" dirty="0" err="1">
                <a:solidFill>
                  <a:schemeClr val="accent3"/>
                </a:solidFill>
                <a:latin typeface="Century Gothic" panose="020B0502020202020204" pitchFamily="34" charset="0"/>
              </a:rPr>
              <a:t>GrowBrunswick</a:t>
            </a:r>
            <a:r>
              <a:rPr lang="en-US" sz="3700" dirty="0">
                <a:solidFill>
                  <a:schemeClr val="accent3"/>
                </a:solidFill>
                <a:latin typeface="Century Gothic" panose="020B0502020202020204" pitchFamily="34" charset="0"/>
              </a:rPr>
              <a:t>: The Future</a:t>
            </a:r>
          </a:p>
        </p:txBody>
      </p:sp>
      <p:sp>
        <p:nvSpPr>
          <p:cNvPr id="3" name="Content Placeholder 2">
            <a:extLst>
              <a:ext uri="{FF2B5EF4-FFF2-40B4-BE49-F238E27FC236}">
                <a16:creationId xmlns:a16="http://schemas.microsoft.com/office/drawing/2014/main" id="{9BC43C2A-0F0C-487B-BEB8-7035ABF61E85}"/>
              </a:ext>
            </a:extLst>
          </p:cNvPr>
          <p:cNvSpPr>
            <a:spLocks noGrp="1"/>
          </p:cNvSpPr>
          <p:nvPr>
            <p:ph idx="1"/>
          </p:nvPr>
        </p:nvSpPr>
        <p:spPr>
          <a:xfrm>
            <a:off x="5111577" y="1262260"/>
            <a:ext cx="6377769" cy="4930246"/>
          </a:xfrm>
        </p:spPr>
        <p:txBody>
          <a:bodyPr anchor="ctr">
            <a:normAutofit/>
          </a:bodyPr>
          <a:lstStyle/>
          <a:p>
            <a:r>
              <a:rPr lang="en-US" sz="2400" dirty="0">
                <a:latin typeface="Century Gothic" panose="020B0502020202020204" pitchFamily="34" charset="0"/>
              </a:rPr>
              <a:t>After achieving the goals and objectives stated earlier GB plans on expanding:</a:t>
            </a:r>
          </a:p>
          <a:p>
            <a:pPr lvl="1"/>
            <a:r>
              <a:rPr lang="en-US" dirty="0">
                <a:latin typeface="Century Gothic" panose="020B0502020202020204" pitchFamily="34" charset="0"/>
              </a:rPr>
              <a:t>+1 location in a neighboring city, most likely North Brunswick or Franklin</a:t>
            </a:r>
          </a:p>
          <a:p>
            <a:pPr lvl="1"/>
            <a:r>
              <a:rPr lang="en-US" dirty="0">
                <a:latin typeface="Century Gothic" panose="020B0502020202020204" pitchFamily="34" charset="0"/>
              </a:rPr>
              <a:t>Reaching more children in more schools</a:t>
            </a:r>
          </a:p>
          <a:p>
            <a:pPr lvl="1"/>
            <a:r>
              <a:rPr lang="en-US" dirty="0">
                <a:latin typeface="Century Gothic" panose="020B0502020202020204" pitchFamily="34" charset="0"/>
              </a:rPr>
              <a:t>Having stronger relationships with farmers and the community</a:t>
            </a:r>
          </a:p>
          <a:p>
            <a:pPr lvl="1"/>
            <a:r>
              <a:rPr lang="en-US" dirty="0">
                <a:latin typeface="Century Gothic" panose="020B0502020202020204" pitchFamily="34" charset="0"/>
              </a:rPr>
              <a:t>Retaining more volunteers than years’ past</a:t>
            </a:r>
          </a:p>
          <a:p>
            <a:pPr marL="457200" lvl="1" indent="0">
              <a:buNone/>
            </a:pPr>
            <a:endParaRPr lang="en-US" dirty="0">
              <a:latin typeface="Century Gothic" panose="020B0502020202020204" pitchFamily="34" charset="0"/>
            </a:endParaRPr>
          </a:p>
        </p:txBody>
      </p:sp>
    </p:spTree>
    <p:extLst>
      <p:ext uri="{BB962C8B-B14F-4D97-AF65-F5344CB8AC3E}">
        <p14:creationId xmlns:p14="http://schemas.microsoft.com/office/powerpoint/2010/main" val="3058271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D62382-7F40-4522-9CA3-EF377FA11DB3}"/>
              </a:ext>
            </a:extLst>
          </p:cNvPr>
          <p:cNvPicPr>
            <a:picLocks noChangeAspect="1"/>
          </p:cNvPicPr>
          <p:nvPr/>
        </p:nvPicPr>
        <p:blipFill rotWithShape="1">
          <a:blip r:embed="rId2">
            <a:duotone>
              <a:prstClr val="black"/>
              <a:schemeClr val="tx2">
                <a:tint val="45000"/>
                <a:satMod val="400000"/>
              </a:schemeClr>
            </a:duotone>
            <a:alphaModFix amt="25000"/>
            <a:extLst>
              <a:ext uri="{28A0092B-C50C-407E-A947-70E740481C1C}">
                <a14:useLocalDpi xmlns:a14="http://schemas.microsoft.com/office/drawing/2010/main" val="0"/>
              </a:ext>
            </a:extLst>
          </a:blip>
          <a:srcRect t="27449" b="12551"/>
          <a:stretch/>
        </p:blipFill>
        <p:spPr>
          <a:xfrm>
            <a:off x="20" y="10"/>
            <a:ext cx="12191980" cy="6857990"/>
          </a:xfrm>
          <a:prstGeom prst="rect">
            <a:avLst/>
          </a:prstGeom>
        </p:spPr>
      </p:pic>
      <p:sp>
        <p:nvSpPr>
          <p:cNvPr id="2" name="Title 1">
            <a:extLst>
              <a:ext uri="{FF2B5EF4-FFF2-40B4-BE49-F238E27FC236}">
                <a16:creationId xmlns:a16="http://schemas.microsoft.com/office/drawing/2014/main" id="{E422DC61-F6CA-4F49-8A8A-4F66C1C56A1A}"/>
              </a:ext>
            </a:extLst>
          </p:cNvPr>
          <p:cNvSpPr>
            <a:spLocks noGrp="1"/>
          </p:cNvSpPr>
          <p:nvPr>
            <p:ph type="title"/>
          </p:nvPr>
        </p:nvSpPr>
        <p:spPr>
          <a:xfrm>
            <a:off x="838200" y="365125"/>
            <a:ext cx="10515600" cy="1325563"/>
          </a:xfrm>
        </p:spPr>
        <p:txBody>
          <a:bodyPr>
            <a:normAutofit/>
          </a:bodyPr>
          <a:lstStyle/>
          <a:p>
            <a:r>
              <a:rPr lang="en-US" dirty="0" err="1">
                <a:solidFill>
                  <a:srgbClr val="FFFFFF"/>
                </a:solidFill>
                <a:latin typeface="Century Gothic" panose="020B0502020202020204" pitchFamily="34" charset="0"/>
              </a:rPr>
              <a:t>GrowBrunswick</a:t>
            </a:r>
            <a:r>
              <a:rPr lang="en-US" dirty="0">
                <a:solidFill>
                  <a:srgbClr val="FFFFFF"/>
                </a:solidFill>
                <a:latin typeface="Century Gothic" panose="020B0502020202020204" pitchFamily="34" charset="0"/>
              </a:rPr>
              <a:t>: Final Thoughts</a:t>
            </a:r>
          </a:p>
        </p:txBody>
      </p:sp>
      <p:sp>
        <p:nvSpPr>
          <p:cNvPr id="3" name="Content Placeholder 2">
            <a:extLst>
              <a:ext uri="{FF2B5EF4-FFF2-40B4-BE49-F238E27FC236}">
                <a16:creationId xmlns:a16="http://schemas.microsoft.com/office/drawing/2014/main" id="{D07693D9-B6BE-4B2B-9BB6-6C89A0F5DE3E}"/>
              </a:ext>
            </a:extLst>
          </p:cNvPr>
          <p:cNvSpPr>
            <a:spLocks noGrp="1"/>
          </p:cNvSpPr>
          <p:nvPr>
            <p:ph idx="1"/>
          </p:nvPr>
        </p:nvSpPr>
        <p:spPr>
          <a:xfrm>
            <a:off x="838200" y="1825625"/>
            <a:ext cx="10515600" cy="4351338"/>
          </a:xfrm>
        </p:spPr>
        <p:txBody>
          <a:bodyPr>
            <a:normAutofit/>
          </a:bodyPr>
          <a:lstStyle/>
          <a:p>
            <a:r>
              <a:rPr lang="en-US" b="1" dirty="0">
                <a:solidFill>
                  <a:srgbClr val="FFFFFF"/>
                </a:solidFill>
                <a:latin typeface="Century Gothic" panose="020B0502020202020204" pitchFamily="34" charset="0"/>
              </a:rPr>
              <a:t>Community health starts with our children</a:t>
            </a:r>
          </a:p>
          <a:p>
            <a:pPr lvl="1"/>
            <a:r>
              <a:rPr lang="en-US" dirty="0">
                <a:solidFill>
                  <a:srgbClr val="FFFFFF"/>
                </a:solidFill>
                <a:latin typeface="Century Gothic" panose="020B0502020202020204" pitchFamily="34" charset="0"/>
              </a:rPr>
              <a:t>New Brunswick needs to start to focus on them and see how big of an asset they are to the community</a:t>
            </a:r>
          </a:p>
          <a:p>
            <a:r>
              <a:rPr lang="en-US" dirty="0" err="1">
                <a:solidFill>
                  <a:srgbClr val="FFFFFF"/>
                </a:solidFill>
                <a:latin typeface="Century Gothic" panose="020B0502020202020204" pitchFamily="34" charset="0"/>
              </a:rPr>
              <a:t>GrowBrunswick</a:t>
            </a:r>
            <a:r>
              <a:rPr lang="en-US" dirty="0">
                <a:solidFill>
                  <a:srgbClr val="FFFFFF"/>
                </a:solidFill>
                <a:latin typeface="Century Gothic" panose="020B0502020202020204" pitchFamily="34" charset="0"/>
              </a:rPr>
              <a:t> utilizes </a:t>
            </a:r>
            <a:r>
              <a:rPr lang="en-US" i="1" dirty="0">
                <a:solidFill>
                  <a:srgbClr val="FFFFFF"/>
                </a:solidFill>
                <a:latin typeface="Century Gothic" panose="020B0502020202020204" pitchFamily="34" charset="0"/>
              </a:rPr>
              <a:t>health and wellness </a:t>
            </a:r>
            <a:r>
              <a:rPr lang="en-US" dirty="0">
                <a:solidFill>
                  <a:srgbClr val="FFFFFF"/>
                </a:solidFill>
                <a:latin typeface="Century Gothic" panose="020B0502020202020204" pitchFamily="34" charset="0"/>
              </a:rPr>
              <a:t>to </a:t>
            </a:r>
            <a:r>
              <a:rPr lang="en-US" u="sng" dirty="0">
                <a:solidFill>
                  <a:srgbClr val="FFFFFF"/>
                </a:solidFill>
                <a:latin typeface="Century Gothic" panose="020B0502020202020204" pitchFamily="34" charset="0"/>
              </a:rPr>
              <a:t>empower</a:t>
            </a:r>
            <a:r>
              <a:rPr lang="en-US" dirty="0">
                <a:solidFill>
                  <a:srgbClr val="FFFFFF"/>
                </a:solidFill>
                <a:latin typeface="Century Gothic" panose="020B0502020202020204" pitchFamily="34" charset="0"/>
              </a:rPr>
              <a:t> children to make better choices in their life.</a:t>
            </a:r>
          </a:p>
          <a:p>
            <a:endParaRPr lang="en-US" dirty="0">
              <a:solidFill>
                <a:srgbClr val="FFFFFF"/>
              </a:solidFill>
              <a:latin typeface="Century Gothic" panose="020B0502020202020204" pitchFamily="34" charset="0"/>
            </a:endParaRPr>
          </a:p>
          <a:p>
            <a:pPr marL="0" indent="0" algn="ctr">
              <a:buNone/>
            </a:pPr>
            <a:r>
              <a:rPr lang="en-US" dirty="0">
                <a:solidFill>
                  <a:srgbClr val="FFFFFF"/>
                </a:solidFill>
                <a:latin typeface="Century Gothic" panose="020B0502020202020204" pitchFamily="34" charset="0"/>
              </a:rPr>
              <a:t>Any questions, comments, or concerns? </a:t>
            </a:r>
          </a:p>
        </p:txBody>
      </p:sp>
    </p:spTree>
    <p:extLst>
      <p:ext uri="{BB962C8B-B14F-4D97-AF65-F5344CB8AC3E}">
        <p14:creationId xmlns:p14="http://schemas.microsoft.com/office/powerpoint/2010/main" val="36608599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05DAE7-E918-47D6-A282-74D80D06F7C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6387F8F-1769-400C-A315-B08C0191933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D4E7CB5-37ED-47AB-84E6-625AA7822EC7}"/>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dirty="0">
                <a:solidFill>
                  <a:schemeClr val="accent3"/>
                </a:solidFill>
                <a:latin typeface="Century Gothic" panose="020B0502020202020204" pitchFamily="34" charset="0"/>
              </a:rPr>
              <a:t>Citations</a:t>
            </a:r>
          </a:p>
        </p:txBody>
      </p:sp>
      <p:sp>
        <p:nvSpPr>
          <p:cNvPr id="3" name="Content Placeholder 2">
            <a:extLst>
              <a:ext uri="{FF2B5EF4-FFF2-40B4-BE49-F238E27FC236}">
                <a16:creationId xmlns:a16="http://schemas.microsoft.com/office/drawing/2014/main" id="{85FD4F4B-F5B8-49D7-8479-8C7436C670B4}"/>
              </a:ext>
            </a:extLst>
          </p:cNvPr>
          <p:cNvSpPr>
            <a:spLocks noGrp="1"/>
          </p:cNvSpPr>
          <p:nvPr>
            <p:ph sz="half" idx="1"/>
          </p:nvPr>
        </p:nvSpPr>
        <p:spPr>
          <a:xfrm>
            <a:off x="4754880" y="963877"/>
            <a:ext cx="6978309" cy="4930246"/>
          </a:xfrm>
        </p:spPr>
        <p:txBody>
          <a:bodyPr vert="horz" lIns="91440" tIns="45720" rIns="91440" bIns="45720" rtlCol="0" anchor="ctr">
            <a:normAutofit/>
          </a:bodyPr>
          <a:lstStyle/>
          <a:p>
            <a:pPr marL="0" indent="0">
              <a:buNone/>
            </a:pPr>
            <a:r>
              <a:rPr lang="en-US" sz="1800" dirty="0">
                <a:latin typeface="Century Gothic" panose="020B0502020202020204" pitchFamily="34" charset="0"/>
              </a:rPr>
              <a:t>Lloyd, Kristen , et al. The Robert Wood Johnson Foundation,	 </a:t>
            </a:r>
            <a:r>
              <a:rPr lang="en-US" sz="1800" dirty="0">
                <a:latin typeface="Century Gothic" panose="020B0502020202020204" pitchFamily="34" charset="0"/>
                <a:hlinkClick r:id="rId2"/>
              </a:rPr>
              <a:t>www.cshp.rutgers.edu/downloads/8660.pdf</a:t>
            </a:r>
            <a:r>
              <a:rPr lang="en-US" sz="1800" dirty="0">
                <a:latin typeface="Century Gothic" panose="020B0502020202020204" pitchFamily="34" charset="0"/>
              </a:rPr>
              <a:t>.</a:t>
            </a:r>
          </a:p>
        </p:txBody>
      </p:sp>
    </p:spTree>
    <p:extLst>
      <p:ext uri="{BB962C8B-B14F-4D97-AF65-F5344CB8AC3E}">
        <p14:creationId xmlns:p14="http://schemas.microsoft.com/office/powerpoint/2010/main" val="9982643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C2458D6-AFF2-4533-A8EA-860133A4A0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8F8250A-689C-41AD-AB9F-996CDC76379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023AC9E2-1697-4A52-85D7-DDC9C34D8283}"/>
              </a:ext>
            </a:extLst>
          </p:cNvPr>
          <p:cNvPicPr>
            <a:picLocks noGrp="1" noChangeAspect="1"/>
          </p:cNvPicPr>
          <p:nvPr>
            <p:ph sz="half" idx="2"/>
          </p:nvPr>
        </p:nvPicPr>
        <p:blipFill rotWithShape="1">
          <a:blip r:embed="rId2"/>
          <a:srcRect l="71251" t="57545" r="5521" b="15171"/>
          <a:stretch/>
        </p:blipFill>
        <p:spPr>
          <a:xfrm>
            <a:off x="6096000" y="1873252"/>
            <a:ext cx="5726452" cy="4490065"/>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14" name="Freeform: Shape 13">
            <a:extLst>
              <a:ext uri="{FF2B5EF4-FFF2-40B4-BE49-F238E27FC236}">
                <a16:creationId xmlns:a16="http://schemas.microsoft.com/office/drawing/2014/main" id="{D63950F1-08D7-4FDD-9512-C38834396E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C4C13B-1901-482C-A8A4-309DF1C266FE}"/>
              </a:ext>
            </a:extLst>
          </p:cNvPr>
          <p:cNvSpPr>
            <a:spLocks noGrp="1"/>
          </p:cNvSpPr>
          <p:nvPr>
            <p:ph type="title"/>
          </p:nvPr>
        </p:nvSpPr>
        <p:spPr>
          <a:xfrm>
            <a:off x="838200" y="182562"/>
            <a:ext cx="5340605" cy="1146176"/>
          </a:xfrm>
        </p:spPr>
        <p:txBody>
          <a:bodyPr vert="horz" lIns="91440" tIns="45720" rIns="91440" bIns="45720" rtlCol="0" anchor="ctr">
            <a:noAutofit/>
          </a:bodyPr>
          <a:lstStyle/>
          <a:p>
            <a:r>
              <a:rPr lang="en-US" sz="3600" dirty="0">
                <a:latin typeface="Century Gothic" panose="020B0502020202020204" pitchFamily="34" charset="0"/>
              </a:rPr>
              <a:t>New Brunswick’s Youth</a:t>
            </a:r>
          </a:p>
        </p:txBody>
      </p:sp>
      <p:sp>
        <p:nvSpPr>
          <p:cNvPr id="3" name="Content Placeholder 2">
            <a:extLst>
              <a:ext uri="{FF2B5EF4-FFF2-40B4-BE49-F238E27FC236}">
                <a16:creationId xmlns:a16="http://schemas.microsoft.com/office/drawing/2014/main" id="{4861D201-643C-416C-ADC4-C058FA0E0A3E}"/>
              </a:ext>
            </a:extLst>
          </p:cNvPr>
          <p:cNvSpPr>
            <a:spLocks noGrp="1"/>
          </p:cNvSpPr>
          <p:nvPr>
            <p:ph sz="half" idx="1"/>
          </p:nvPr>
        </p:nvSpPr>
        <p:spPr>
          <a:xfrm>
            <a:off x="190180" y="2159640"/>
            <a:ext cx="3986035" cy="4350294"/>
          </a:xfrm>
        </p:spPr>
        <p:txBody>
          <a:bodyPr vert="horz" lIns="91440" tIns="45720" rIns="91440" bIns="45720" rtlCol="0" anchor="ctr">
            <a:normAutofit/>
          </a:bodyPr>
          <a:lstStyle/>
          <a:p>
            <a:pPr marL="285750"/>
            <a:r>
              <a:rPr lang="en-US" sz="2400" dirty="0">
                <a:solidFill>
                  <a:schemeClr val="bg1"/>
                </a:solidFill>
                <a:latin typeface="Century Gothic" panose="020B0502020202020204" pitchFamily="34" charset="0"/>
              </a:rPr>
              <a:t>Healthy People 2020 suggests that people consume vegetables at least 3 times a day.</a:t>
            </a:r>
          </a:p>
          <a:p>
            <a:pPr marL="285750"/>
            <a:r>
              <a:rPr lang="en-US" sz="2400" dirty="0">
                <a:solidFill>
                  <a:schemeClr val="bg1"/>
                </a:solidFill>
                <a:latin typeface="Century Gothic" panose="020B0502020202020204" pitchFamily="34" charset="0"/>
              </a:rPr>
              <a:t>In New Brunswick:</a:t>
            </a:r>
          </a:p>
          <a:p>
            <a:pPr marL="742950" lvl="1"/>
            <a:r>
              <a:rPr lang="en-US" dirty="0">
                <a:solidFill>
                  <a:schemeClr val="bg1"/>
                </a:solidFill>
                <a:latin typeface="Century Gothic" panose="020B0502020202020204" pitchFamily="34" charset="0"/>
              </a:rPr>
              <a:t>12% of children meet this suggestion</a:t>
            </a:r>
          </a:p>
          <a:p>
            <a:pPr marL="742950" lvl="1"/>
            <a:r>
              <a:rPr lang="en-US" dirty="0">
                <a:solidFill>
                  <a:schemeClr val="bg1"/>
                </a:solidFill>
                <a:latin typeface="Century Gothic" panose="020B0502020202020204" pitchFamily="34" charset="0"/>
              </a:rPr>
              <a:t>24% of children eat vegetables lass than one time per day.</a:t>
            </a:r>
          </a:p>
          <a:p>
            <a:endParaRPr lang="en-US" sz="2000" dirty="0">
              <a:solidFill>
                <a:schemeClr val="bg1"/>
              </a:solidFill>
              <a:latin typeface="Century Gothic" panose="020B0502020202020204" pitchFamily="34" charset="0"/>
            </a:endParaRPr>
          </a:p>
        </p:txBody>
      </p:sp>
      <p:sp>
        <p:nvSpPr>
          <p:cNvPr id="9" name="Rectangle 8">
            <a:extLst>
              <a:ext uri="{FF2B5EF4-FFF2-40B4-BE49-F238E27FC236}">
                <a16:creationId xmlns:a16="http://schemas.microsoft.com/office/drawing/2014/main" id="{29722EA5-10B5-40EC-9134-34453CFFC7A6}"/>
              </a:ext>
            </a:extLst>
          </p:cNvPr>
          <p:cNvSpPr/>
          <p:nvPr/>
        </p:nvSpPr>
        <p:spPr>
          <a:xfrm>
            <a:off x="6096000" y="6323597"/>
            <a:ext cx="5973110" cy="338554"/>
          </a:xfrm>
          <a:prstGeom prst="rect">
            <a:avLst/>
          </a:prstGeom>
        </p:spPr>
        <p:txBody>
          <a:bodyPr wrap="none">
            <a:spAutoFit/>
          </a:bodyPr>
          <a:lstStyle/>
          <a:p>
            <a:r>
              <a:rPr lang="en-US" sz="1600" dirty="0">
                <a:solidFill>
                  <a:srgbClr val="323232"/>
                </a:solidFill>
                <a:latin typeface="Century Gothic" panose="020B0502020202020204" pitchFamily="34" charset="0"/>
              </a:rPr>
              <a:t>Lloyd, Kristen , et al. The Robert Wood Johnson Foundation</a:t>
            </a:r>
            <a:endParaRPr lang="en-US" sz="1600" dirty="0">
              <a:latin typeface="Century Gothic" panose="020B0502020202020204" pitchFamily="34" charset="0"/>
            </a:endParaRPr>
          </a:p>
        </p:txBody>
      </p:sp>
    </p:spTree>
    <p:extLst>
      <p:ext uri="{BB962C8B-B14F-4D97-AF65-F5344CB8AC3E}">
        <p14:creationId xmlns:p14="http://schemas.microsoft.com/office/powerpoint/2010/main" val="236973606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C2458D6-AFF2-4533-A8EA-860133A4A0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8F8250A-689C-41AD-AB9F-996CDC76379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63950F1-08D7-4FDD-9512-C38834396E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444F20-F791-4D87-8D66-386EDCF8F4D9}"/>
              </a:ext>
            </a:extLst>
          </p:cNvPr>
          <p:cNvSpPr>
            <a:spLocks noGrp="1"/>
          </p:cNvSpPr>
          <p:nvPr>
            <p:ph type="title"/>
          </p:nvPr>
        </p:nvSpPr>
        <p:spPr>
          <a:xfrm>
            <a:off x="838200" y="365126"/>
            <a:ext cx="5340605" cy="1146176"/>
          </a:xfrm>
        </p:spPr>
        <p:txBody>
          <a:bodyPr vert="horz" lIns="91440" tIns="45720" rIns="91440" bIns="45720" rtlCol="0" anchor="ctr">
            <a:normAutofit fontScale="90000"/>
          </a:bodyPr>
          <a:lstStyle/>
          <a:p>
            <a:r>
              <a:rPr lang="en-US" dirty="0"/>
              <a:t>New </a:t>
            </a:r>
            <a:r>
              <a:rPr lang="en-US" sz="4000" dirty="0">
                <a:latin typeface="Century Gothic" panose="020B0502020202020204" pitchFamily="34" charset="0"/>
              </a:rPr>
              <a:t>Brunswick’s</a:t>
            </a:r>
            <a:r>
              <a:rPr lang="en-US" dirty="0"/>
              <a:t> Youth</a:t>
            </a:r>
          </a:p>
        </p:txBody>
      </p:sp>
      <p:sp>
        <p:nvSpPr>
          <p:cNvPr id="3" name="Content Placeholder 2">
            <a:extLst>
              <a:ext uri="{FF2B5EF4-FFF2-40B4-BE49-F238E27FC236}">
                <a16:creationId xmlns:a16="http://schemas.microsoft.com/office/drawing/2014/main" id="{F0A18CEA-165C-4671-821F-2B50DEC21C31}"/>
              </a:ext>
            </a:extLst>
          </p:cNvPr>
          <p:cNvSpPr>
            <a:spLocks noGrp="1"/>
          </p:cNvSpPr>
          <p:nvPr>
            <p:ph sz="half" idx="1"/>
          </p:nvPr>
        </p:nvSpPr>
        <p:spPr>
          <a:xfrm>
            <a:off x="551597" y="2449400"/>
            <a:ext cx="3603171" cy="3639684"/>
          </a:xfrm>
        </p:spPr>
        <p:txBody>
          <a:bodyPr vert="horz" lIns="91440" tIns="45720" rIns="91440" bIns="45720" rtlCol="0" anchor="ctr">
            <a:normAutofit lnSpcReduction="10000"/>
          </a:bodyPr>
          <a:lstStyle/>
          <a:p>
            <a:r>
              <a:rPr lang="en-US" sz="2400" dirty="0">
                <a:solidFill>
                  <a:schemeClr val="bg1"/>
                </a:solidFill>
                <a:latin typeface="Century Gothic" panose="020B0502020202020204" pitchFamily="34" charset="0"/>
              </a:rPr>
              <a:t>53% of children in New Brunswick do not eat fruits and vegetables as snacks daily </a:t>
            </a:r>
            <a:r>
              <a:rPr lang="en-US" sz="2400" b="1" dirty="0">
                <a:solidFill>
                  <a:schemeClr val="bg1"/>
                </a:solidFill>
                <a:latin typeface="Century Gothic" panose="020B0502020202020204" pitchFamily="34" charset="0"/>
              </a:rPr>
              <a:t>(58% Hispanic children)</a:t>
            </a:r>
          </a:p>
          <a:p>
            <a:r>
              <a:rPr lang="en-US" sz="2400" u="sng" dirty="0">
                <a:solidFill>
                  <a:schemeClr val="bg1"/>
                </a:solidFill>
                <a:latin typeface="Century Gothic" panose="020B0502020202020204" pitchFamily="34" charset="0"/>
              </a:rPr>
              <a:t>87%</a:t>
            </a:r>
            <a:r>
              <a:rPr lang="en-US" sz="2400" dirty="0">
                <a:solidFill>
                  <a:schemeClr val="bg1"/>
                </a:solidFill>
                <a:latin typeface="Century Gothic" panose="020B0502020202020204" pitchFamily="34" charset="0"/>
              </a:rPr>
              <a:t> of New Brunswick parents agree that, in general, their </a:t>
            </a:r>
            <a:r>
              <a:rPr lang="en-US" sz="2400" i="1" dirty="0">
                <a:solidFill>
                  <a:schemeClr val="bg1"/>
                </a:solidFill>
                <a:latin typeface="Century Gothic" panose="020B0502020202020204" pitchFamily="34" charset="0"/>
              </a:rPr>
              <a:t>child eats healthy!</a:t>
            </a:r>
          </a:p>
          <a:p>
            <a:endParaRPr lang="en-US" sz="2000" dirty="0">
              <a:solidFill>
                <a:schemeClr val="bg1"/>
              </a:solidFill>
            </a:endParaRPr>
          </a:p>
        </p:txBody>
      </p:sp>
      <p:pic>
        <p:nvPicPr>
          <p:cNvPr id="5" name="Content Placeholder 4">
            <a:extLst>
              <a:ext uri="{FF2B5EF4-FFF2-40B4-BE49-F238E27FC236}">
                <a16:creationId xmlns:a16="http://schemas.microsoft.com/office/drawing/2014/main" id="{A2CA689B-6C80-4B0C-AC07-63331567CDBB}"/>
              </a:ext>
            </a:extLst>
          </p:cNvPr>
          <p:cNvPicPr>
            <a:picLocks noGrp="1" noChangeAspect="1"/>
          </p:cNvPicPr>
          <p:nvPr>
            <p:ph sz="half" idx="2"/>
          </p:nvPr>
        </p:nvPicPr>
        <p:blipFill rotWithShape="1">
          <a:blip r:embed="rId2"/>
          <a:srcRect l="71516" t="34610" r="5521" b="38501"/>
          <a:stretch/>
        </p:blipFill>
        <p:spPr>
          <a:xfrm>
            <a:off x="7782885" y="665889"/>
            <a:ext cx="4286225" cy="3350151"/>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7" name="Picture 6">
            <a:extLst>
              <a:ext uri="{FF2B5EF4-FFF2-40B4-BE49-F238E27FC236}">
                <a16:creationId xmlns:a16="http://schemas.microsoft.com/office/drawing/2014/main" id="{669BE889-5EA7-4661-BA16-494AD4010183}"/>
              </a:ext>
            </a:extLst>
          </p:cNvPr>
          <p:cNvPicPr>
            <a:picLocks noChangeAspect="1"/>
          </p:cNvPicPr>
          <p:nvPr/>
        </p:nvPicPr>
        <p:blipFill rotWithShape="1">
          <a:blip r:embed="rId3"/>
          <a:srcRect l="71134" t="42985" r="5511" b="29950"/>
          <a:stretch/>
        </p:blipFill>
        <p:spPr>
          <a:xfrm>
            <a:off x="4706408" y="3300106"/>
            <a:ext cx="3796835" cy="2933322"/>
          </a:xfrm>
          <a:prstGeom prst="rect">
            <a:avLst/>
          </a:prstGeom>
        </p:spPr>
      </p:pic>
      <p:sp>
        <p:nvSpPr>
          <p:cNvPr id="11" name="Rectangle 10">
            <a:extLst>
              <a:ext uri="{FF2B5EF4-FFF2-40B4-BE49-F238E27FC236}">
                <a16:creationId xmlns:a16="http://schemas.microsoft.com/office/drawing/2014/main" id="{0B6AFE02-4333-4BAD-BD37-F0301B409EC7}"/>
              </a:ext>
            </a:extLst>
          </p:cNvPr>
          <p:cNvSpPr/>
          <p:nvPr/>
        </p:nvSpPr>
        <p:spPr>
          <a:xfrm>
            <a:off x="5581934" y="6323597"/>
            <a:ext cx="6487176" cy="338554"/>
          </a:xfrm>
          <a:prstGeom prst="rect">
            <a:avLst/>
          </a:prstGeom>
        </p:spPr>
        <p:txBody>
          <a:bodyPr wrap="square">
            <a:spAutoFit/>
          </a:bodyPr>
          <a:lstStyle/>
          <a:p>
            <a:r>
              <a:rPr lang="en-US" sz="1600" dirty="0">
                <a:solidFill>
                  <a:srgbClr val="323232"/>
                </a:solidFill>
                <a:latin typeface="Century Gothic" panose="020B0502020202020204" pitchFamily="34" charset="0"/>
              </a:rPr>
              <a:t>Lloyd, Kristen , et al. The Robert Wood Johnson Foundation</a:t>
            </a:r>
            <a:endParaRPr lang="en-US" sz="1600" dirty="0">
              <a:latin typeface="Century Gothic" panose="020B0502020202020204" pitchFamily="34" charset="0"/>
            </a:endParaRPr>
          </a:p>
        </p:txBody>
      </p:sp>
    </p:spTree>
    <p:extLst>
      <p:ext uri="{BB962C8B-B14F-4D97-AF65-F5344CB8AC3E}">
        <p14:creationId xmlns:p14="http://schemas.microsoft.com/office/powerpoint/2010/main" val="4133076104"/>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28">
            <a:extLst>
              <a:ext uri="{FF2B5EF4-FFF2-40B4-BE49-F238E27FC236}">
                <a16:creationId xmlns:a16="http://schemas.microsoft.com/office/drawing/2014/main" id="{D7EF65C4-EE45-41A7-9C58-CE12E51EFF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4D533FDF-4EFB-45E0-9D51-B6A8AC816E0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6">
            <a:extLst>
              <a:ext uri="{FF2B5EF4-FFF2-40B4-BE49-F238E27FC236}">
                <a16:creationId xmlns:a16="http://schemas.microsoft.com/office/drawing/2014/main" id="{72602295-33AB-4449-960A-A2CD7857D3E8}"/>
              </a:ext>
            </a:extLst>
          </p:cNvPr>
          <p:cNvPicPr>
            <a:picLocks noGrp="1" noChangeAspect="1"/>
          </p:cNvPicPr>
          <p:nvPr>
            <p:ph sz="quarter" idx="4"/>
          </p:nvPr>
        </p:nvPicPr>
        <p:blipFill rotWithShape="1">
          <a:blip r:embed="rId2"/>
          <a:srcRect l="55550" t="31957" r="27568" b="34622"/>
          <a:stretch/>
        </p:blipFill>
        <p:spPr>
          <a:xfrm>
            <a:off x="3227404" y="3752360"/>
            <a:ext cx="2044200" cy="2701141"/>
          </a:xfrm>
          <a:prstGeom prst="rect">
            <a:avLst/>
          </a:prstGeom>
        </p:spPr>
      </p:pic>
      <p:sp>
        <p:nvSpPr>
          <p:cNvPr id="2" name="Title 1">
            <a:extLst>
              <a:ext uri="{FF2B5EF4-FFF2-40B4-BE49-F238E27FC236}">
                <a16:creationId xmlns:a16="http://schemas.microsoft.com/office/drawing/2014/main" id="{6EC7FE23-671D-4C1E-9357-66967C1EAF78}"/>
              </a:ext>
            </a:extLst>
          </p:cNvPr>
          <p:cNvSpPr>
            <a:spLocks noGrp="1"/>
          </p:cNvSpPr>
          <p:nvPr>
            <p:ph type="title"/>
          </p:nvPr>
        </p:nvSpPr>
        <p:spPr>
          <a:xfrm>
            <a:off x="5461198" y="113534"/>
            <a:ext cx="7164493" cy="1325563"/>
          </a:xfrm>
        </p:spPr>
        <p:txBody>
          <a:bodyPr vert="horz" lIns="91440" tIns="45720" rIns="91440" bIns="45720" rtlCol="0" anchor="ctr">
            <a:normAutofit/>
          </a:bodyPr>
          <a:lstStyle/>
          <a:p>
            <a:r>
              <a:rPr lang="en-US" dirty="0">
                <a:solidFill>
                  <a:schemeClr val="accent5">
                    <a:lumMod val="75000"/>
                  </a:schemeClr>
                </a:solidFill>
                <a:latin typeface="Century Gothic" panose="020B0502020202020204" pitchFamily="34" charset="0"/>
              </a:rPr>
              <a:t>Why is this happening?</a:t>
            </a:r>
          </a:p>
        </p:txBody>
      </p:sp>
      <p:sp>
        <p:nvSpPr>
          <p:cNvPr id="4" name="Content Placeholder 3">
            <a:extLst>
              <a:ext uri="{FF2B5EF4-FFF2-40B4-BE49-F238E27FC236}">
                <a16:creationId xmlns:a16="http://schemas.microsoft.com/office/drawing/2014/main" id="{5CD9106E-D8E9-457F-B70C-846658AAAE79}"/>
              </a:ext>
            </a:extLst>
          </p:cNvPr>
          <p:cNvSpPr>
            <a:spLocks noGrp="1"/>
          </p:cNvSpPr>
          <p:nvPr>
            <p:ph sz="half" idx="2"/>
          </p:nvPr>
        </p:nvSpPr>
        <p:spPr>
          <a:xfrm>
            <a:off x="4972434" y="1552631"/>
            <a:ext cx="7161017" cy="4154361"/>
          </a:xfrm>
        </p:spPr>
        <p:txBody>
          <a:bodyPr vert="horz" lIns="91440" tIns="45720" rIns="91440" bIns="45720" rtlCol="0">
            <a:normAutofit fontScale="92500" lnSpcReduction="10000"/>
          </a:bodyPr>
          <a:lstStyle/>
          <a:p>
            <a:r>
              <a:rPr lang="en-US" sz="2400" dirty="0">
                <a:solidFill>
                  <a:schemeClr val="bg1"/>
                </a:solidFill>
                <a:latin typeface="Century Gothic" panose="020B0502020202020204" pitchFamily="34" charset="0"/>
              </a:rPr>
              <a:t>Primarily Bodegas</a:t>
            </a:r>
          </a:p>
          <a:p>
            <a:pPr lvl="1"/>
            <a:r>
              <a:rPr lang="en-US" b="1" u="sng" dirty="0">
                <a:solidFill>
                  <a:schemeClr val="bg1"/>
                </a:solidFill>
                <a:latin typeface="Century Gothic" panose="020B0502020202020204" pitchFamily="34" charset="0"/>
              </a:rPr>
              <a:t>3-4 aisles </a:t>
            </a:r>
            <a:r>
              <a:rPr lang="en-US" dirty="0">
                <a:solidFill>
                  <a:schemeClr val="bg1"/>
                </a:solidFill>
                <a:latin typeface="Century Gothic" panose="020B0502020202020204" pitchFamily="34" charset="0"/>
              </a:rPr>
              <a:t>with limited supply of food (canned, bread, meats, small section dedicated to fresh fruits and vegetables)</a:t>
            </a:r>
          </a:p>
          <a:p>
            <a:r>
              <a:rPr lang="en-US" sz="2400" dirty="0">
                <a:solidFill>
                  <a:schemeClr val="bg1"/>
                </a:solidFill>
                <a:latin typeface="Century Gothic" panose="020B0502020202020204" pitchFamily="34" charset="0"/>
              </a:rPr>
              <a:t>Low-Income</a:t>
            </a:r>
          </a:p>
          <a:p>
            <a:pPr lvl="1"/>
            <a:r>
              <a:rPr lang="en-US" dirty="0">
                <a:solidFill>
                  <a:schemeClr val="bg1"/>
                </a:solidFill>
                <a:latin typeface="Century Gothic" panose="020B0502020202020204" pitchFamily="34" charset="0"/>
              </a:rPr>
              <a:t>New Brunswick is a low-income neighborhood with a very diverse, mostly immigrant population</a:t>
            </a:r>
          </a:p>
          <a:p>
            <a:pPr lvl="1"/>
            <a:r>
              <a:rPr lang="en-US" dirty="0">
                <a:solidFill>
                  <a:schemeClr val="bg1"/>
                </a:solidFill>
                <a:latin typeface="Century Gothic" panose="020B0502020202020204" pitchFamily="34" charset="0"/>
              </a:rPr>
              <a:t>Households cannot afford transportation to high end grocery stores (Bravo or Super Fresh), cannot afford the fresh fruits and vegetables, do not have the means to store these items (no refrigeration or cookware)</a:t>
            </a:r>
          </a:p>
        </p:txBody>
      </p:sp>
      <p:pic>
        <p:nvPicPr>
          <p:cNvPr id="13" name="Picture 12">
            <a:extLst>
              <a:ext uri="{FF2B5EF4-FFF2-40B4-BE49-F238E27FC236}">
                <a16:creationId xmlns:a16="http://schemas.microsoft.com/office/drawing/2014/main" id="{FF3CBF27-0EED-4387-A4E9-E1211153A2D0}"/>
              </a:ext>
            </a:extLst>
          </p:cNvPr>
          <p:cNvPicPr>
            <a:picLocks noChangeAspect="1"/>
          </p:cNvPicPr>
          <p:nvPr/>
        </p:nvPicPr>
        <p:blipFill rotWithShape="1">
          <a:blip r:embed="rId3"/>
          <a:srcRect l="78171" t="60809" r="3123" b="15622"/>
          <a:stretch/>
        </p:blipFill>
        <p:spPr>
          <a:xfrm>
            <a:off x="274628" y="3752360"/>
            <a:ext cx="2744915" cy="2701141"/>
          </a:xfrm>
          <a:prstGeom prst="rect">
            <a:avLst/>
          </a:prstGeom>
        </p:spPr>
      </p:pic>
      <p:pic>
        <p:nvPicPr>
          <p:cNvPr id="15" name="Picture 14">
            <a:extLst>
              <a:ext uri="{FF2B5EF4-FFF2-40B4-BE49-F238E27FC236}">
                <a16:creationId xmlns:a16="http://schemas.microsoft.com/office/drawing/2014/main" id="{228C73BA-C319-4DD0-8F4E-E07B258272C9}"/>
              </a:ext>
            </a:extLst>
          </p:cNvPr>
          <p:cNvPicPr>
            <a:picLocks noChangeAspect="1"/>
          </p:cNvPicPr>
          <p:nvPr/>
        </p:nvPicPr>
        <p:blipFill rotWithShape="1">
          <a:blip r:embed="rId3"/>
          <a:srcRect l="60790" t="17910" r="19840" b="62761"/>
          <a:stretch/>
        </p:blipFill>
        <p:spPr>
          <a:xfrm>
            <a:off x="289757" y="462492"/>
            <a:ext cx="4459222" cy="2966508"/>
          </a:xfrm>
          <a:prstGeom prst="rect">
            <a:avLst/>
          </a:prstGeom>
        </p:spPr>
      </p:pic>
    </p:spTree>
    <p:extLst>
      <p:ext uri="{BB962C8B-B14F-4D97-AF65-F5344CB8AC3E}">
        <p14:creationId xmlns:p14="http://schemas.microsoft.com/office/powerpoint/2010/main" val="31444707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par>
                                <p:cTn id="8" presetID="21"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2E3CC4-FD8E-442A-8FEC-478617943F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1A753656-9CA4-46AE-9227-CBE336C9E5CF}"/>
              </a:ext>
            </a:extLst>
          </p:cNvPr>
          <p:cNvPicPr>
            <a:picLocks noGrp="1"/>
          </p:cNvPicPr>
          <p:nvPr>
            <p:ph idx="1"/>
          </p:nvPr>
        </p:nvPicPr>
        <p:blipFill rotWithShape="1">
          <a:blip r:embed="rId2">
            <a:extLst>
              <a:ext uri="{BEBA8EAE-BF5A-486C-A8C5-ECC9F3942E4B}">
                <a14:imgProps xmlns:a14="http://schemas.microsoft.com/office/drawing/2010/main">
                  <a14:imgLayer r:embed="rId3">
                    <a14:imgEffect>
                      <a14:backgroundRemoval t="9350" b="93089" l="2548" r="95860">
                        <a14:foregroundMark x1="54777" y1="52439" x2="54777" y2="52439"/>
                        <a14:foregroundMark x1="52866" y1="53659" x2="52866" y2="53659"/>
                        <a14:foregroundMark x1="45541" y1="57317" x2="45541" y2="57317"/>
                        <a14:foregroundMark x1="42357" y1="57317" x2="42357" y2="57317"/>
                        <a14:foregroundMark x1="41401" y1="59350" x2="41401" y2="59350"/>
                        <a14:foregroundMark x1="8280" y1="48374" x2="8280" y2="48374"/>
                        <a14:foregroundMark x1="91720" y1="47561" x2="91720" y2="47561"/>
                        <a14:foregroundMark x1="96178" y1="47561" x2="96178" y2="47561"/>
                        <a14:foregroundMark x1="2866" y1="47967" x2="2866" y2="47967"/>
                        <a14:foregroundMark x1="11146" y1="91870" x2="11146" y2="91870"/>
                        <a14:foregroundMark x1="14968" y1="91870" x2="14968" y2="91870"/>
                        <a14:foregroundMark x1="24522" y1="93089" x2="24522" y2="93089"/>
                        <a14:foregroundMark x1="30255" y1="92276" x2="30255" y2="92276"/>
                        <a14:foregroundMark x1="37898" y1="92683" x2="37898" y2="92683"/>
                        <a14:foregroundMark x1="45223" y1="92276" x2="45223" y2="92276"/>
                        <a14:foregroundMark x1="51592" y1="91057" x2="51592" y2="91057"/>
                        <a14:foregroundMark x1="58599" y1="91057" x2="58599" y2="91057"/>
                        <a14:foregroundMark x1="67516" y1="91870" x2="67516" y2="91870"/>
                        <a14:foregroundMark x1="72611" y1="91870" x2="72611" y2="91870"/>
                        <a14:foregroundMark x1="80892" y1="89837" x2="80892" y2="89837"/>
                        <a14:foregroundMark x1="84076" y1="91057" x2="84076" y2="91057"/>
                        <a14:foregroundMark x1="92994" y1="90244" x2="92994" y2="90244"/>
                        <a14:foregroundMark x1="52229" y1="40244" x2="52229" y2="40244"/>
                        <a14:foregroundMark x1="57325" y1="41870" x2="57325" y2="41870"/>
                      </a14:backgroundRemoval>
                    </a14:imgEffect>
                  </a14:imgLayer>
                </a14:imgProps>
              </a:ext>
              <a:ext uri="{28A0092B-C50C-407E-A947-70E740481C1C}">
                <a14:useLocalDpi xmlns:a14="http://schemas.microsoft.com/office/drawing/2010/main" val="0"/>
              </a:ext>
            </a:extLst>
          </a:blip>
          <a:srcRect/>
          <a:stretch/>
        </p:blipFill>
        <p:spPr bwMode="auto">
          <a:xfrm>
            <a:off x="3589362" y="191069"/>
            <a:ext cx="7081168" cy="5892799"/>
          </a:xfrm>
          <a:prstGeom prst="rect">
            <a:avLst/>
          </a:prstGeom>
          <a:noFill/>
        </p:spPr>
      </p:pic>
    </p:spTree>
    <p:extLst>
      <p:ext uri="{BB962C8B-B14F-4D97-AF65-F5344CB8AC3E}">
        <p14:creationId xmlns:p14="http://schemas.microsoft.com/office/powerpoint/2010/main" val="9282102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05DAE7-E918-47D6-A282-74D80D06F7C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6387F8F-1769-400C-A315-B08C0191933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22DAB01-FA08-450B-A708-BE2B53EEB5CD}"/>
              </a:ext>
            </a:extLst>
          </p:cNvPr>
          <p:cNvSpPr>
            <a:spLocks noGrp="1"/>
          </p:cNvSpPr>
          <p:nvPr>
            <p:ph type="title"/>
          </p:nvPr>
        </p:nvSpPr>
        <p:spPr>
          <a:xfrm>
            <a:off x="838200" y="963877"/>
            <a:ext cx="3494362" cy="4930246"/>
          </a:xfrm>
        </p:spPr>
        <p:txBody>
          <a:bodyPr>
            <a:normAutofit/>
          </a:bodyPr>
          <a:lstStyle/>
          <a:p>
            <a:pPr algn="ctr"/>
            <a:r>
              <a:rPr lang="en-US" sz="7200" b="1" dirty="0">
                <a:solidFill>
                  <a:schemeClr val="accent3"/>
                </a:solidFill>
                <a:latin typeface="Century Gothic" panose="020B0502020202020204" pitchFamily="34" charset="0"/>
              </a:rPr>
              <a:t>Our Mission</a:t>
            </a:r>
          </a:p>
        </p:txBody>
      </p:sp>
      <p:sp>
        <p:nvSpPr>
          <p:cNvPr id="3" name="Content Placeholder 2">
            <a:extLst>
              <a:ext uri="{FF2B5EF4-FFF2-40B4-BE49-F238E27FC236}">
                <a16:creationId xmlns:a16="http://schemas.microsoft.com/office/drawing/2014/main" id="{801C651F-FD56-40DB-9787-A60DA45E7166}"/>
              </a:ext>
            </a:extLst>
          </p:cNvPr>
          <p:cNvSpPr>
            <a:spLocks noGrp="1"/>
          </p:cNvSpPr>
          <p:nvPr>
            <p:ph idx="1"/>
          </p:nvPr>
        </p:nvSpPr>
        <p:spPr>
          <a:xfrm>
            <a:off x="4976031" y="1927754"/>
            <a:ext cx="6377769" cy="4930246"/>
          </a:xfrm>
        </p:spPr>
        <p:txBody>
          <a:bodyPr anchor="ctr">
            <a:normAutofit/>
          </a:bodyPr>
          <a:lstStyle/>
          <a:p>
            <a:pPr marL="0" indent="0" algn="ctr">
              <a:buNone/>
            </a:pPr>
            <a:r>
              <a:rPr lang="en-US" sz="3600" dirty="0">
                <a:latin typeface="Century Gothic" panose="020B0502020202020204" pitchFamily="34" charset="0"/>
              </a:rPr>
              <a:t>To provide youth with the opportunity to expand their knowledge on nutrition and wellness, and to allow them to take ownership of an asset within the community.</a:t>
            </a:r>
          </a:p>
          <a:p>
            <a:pPr marL="0" indent="0" algn="ctr">
              <a:buNone/>
            </a:pPr>
            <a:endParaRPr lang="en-US" sz="3600" dirty="0">
              <a:latin typeface="Century Gothic" panose="020B0502020202020204" pitchFamily="34" charset="0"/>
            </a:endParaRPr>
          </a:p>
          <a:p>
            <a:pPr marL="0" indent="0" algn="ctr">
              <a:buNone/>
            </a:pPr>
            <a:endParaRPr lang="en-US" sz="3600" dirty="0">
              <a:latin typeface="Century Gothic" panose="020B0502020202020204" pitchFamily="34" charset="0"/>
            </a:endParaRPr>
          </a:p>
          <a:p>
            <a:pPr marL="0" indent="0" algn="ctr">
              <a:buNone/>
            </a:pPr>
            <a:endParaRPr lang="en-US" sz="3600" dirty="0">
              <a:latin typeface="Century Gothic" panose="020B0502020202020204" pitchFamily="34" charset="0"/>
            </a:endParaRPr>
          </a:p>
        </p:txBody>
      </p:sp>
    </p:spTree>
    <p:extLst>
      <p:ext uri="{BB962C8B-B14F-4D97-AF65-F5344CB8AC3E}">
        <p14:creationId xmlns:p14="http://schemas.microsoft.com/office/powerpoint/2010/main" val="19887664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4EBE9F-34C0-4F5C-A7F3-83FC9C9802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7BD1DA-537A-431B-8F74-CEA8251807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78D7F7-50A1-4182-BC99-0B5946D0ECF7}"/>
              </a:ext>
            </a:extLst>
          </p:cNvPr>
          <p:cNvSpPr>
            <a:spLocks noGrp="1"/>
          </p:cNvSpPr>
          <p:nvPr>
            <p:ph type="title"/>
          </p:nvPr>
        </p:nvSpPr>
        <p:spPr>
          <a:xfrm>
            <a:off x="8951794" y="1069976"/>
            <a:ext cx="3200400" cy="4718048"/>
          </a:xfrm>
        </p:spPr>
        <p:txBody>
          <a:bodyPr>
            <a:normAutofit/>
          </a:bodyPr>
          <a:lstStyle/>
          <a:p>
            <a:pPr algn="ctr"/>
            <a:r>
              <a:rPr lang="en-US" dirty="0">
                <a:latin typeface="Century Gothic" panose="020B0502020202020204" pitchFamily="34" charset="0"/>
              </a:rPr>
              <a:t>Our Goals &amp; Objectives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129947725"/>
              </p:ext>
            </p:extLst>
          </p:nvPr>
        </p:nvGraphicFramePr>
        <p:xfrm>
          <a:off x="-313900" y="0"/>
          <a:ext cx="971720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50794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001F-E5E1-4DE1-B897-93F1810D3187}"/>
              </a:ext>
            </a:extLst>
          </p:cNvPr>
          <p:cNvSpPr>
            <a:spLocks noGrp="1"/>
          </p:cNvSpPr>
          <p:nvPr>
            <p:ph type="title"/>
          </p:nvPr>
        </p:nvSpPr>
        <p:spPr/>
        <p:txBody>
          <a:bodyPr/>
          <a:lstStyle/>
          <a:p>
            <a:r>
              <a:rPr lang="en-US" dirty="0">
                <a:latin typeface="Century Gothic" panose="020B0502020202020204" pitchFamily="34" charset="0"/>
              </a:rPr>
              <a:t>Our Organization</a:t>
            </a:r>
          </a:p>
        </p:txBody>
      </p:sp>
      <p:graphicFrame>
        <p:nvGraphicFramePr>
          <p:cNvPr id="4" name="Content Placeholder 3">
            <a:extLst>
              <a:ext uri="{FF2B5EF4-FFF2-40B4-BE49-F238E27FC236}">
                <a16:creationId xmlns:a16="http://schemas.microsoft.com/office/drawing/2014/main" id="{D13DF116-FD4C-45B6-99C8-6EBC65ABF704}"/>
              </a:ext>
            </a:extLst>
          </p:cNvPr>
          <p:cNvGraphicFramePr>
            <a:graphicFrameLocks noGrp="1"/>
          </p:cNvGraphicFramePr>
          <p:nvPr>
            <p:ph idx="1"/>
            <p:extLst>
              <p:ext uri="{D42A27DB-BD31-4B8C-83A1-F6EECF244321}">
                <p14:modId xmlns:p14="http://schemas.microsoft.com/office/powerpoint/2010/main" val="2920609673"/>
              </p:ext>
            </p:extLst>
          </p:nvPr>
        </p:nvGraphicFramePr>
        <p:xfrm>
          <a:off x="1033818" y="681037"/>
          <a:ext cx="11158182" cy="581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15302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541</TotalTime>
  <Words>2343</Words>
  <Application>Microsoft Office PowerPoint</Application>
  <PresentationFormat>Widescreen</PresentationFormat>
  <Paragraphs>386</Paragraphs>
  <Slides>28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Calibri Light</vt:lpstr>
      <vt:lpstr>Century Gothic</vt:lpstr>
      <vt:lpstr>Wingdings</vt:lpstr>
      <vt:lpstr>Office Theme</vt:lpstr>
      <vt:lpstr>Microsoft Excel Worksheet</vt:lpstr>
      <vt:lpstr>PowerPoint Presentation</vt:lpstr>
      <vt:lpstr>New Brunswick’s Youth</vt:lpstr>
      <vt:lpstr>New Brunswick’s Youth</vt:lpstr>
      <vt:lpstr>New Brunswick’s Youth</vt:lpstr>
      <vt:lpstr>Why is this happening?</vt:lpstr>
      <vt:lpstr>PowerPoint Presentation</vt:lpstr>
      <vt:lpstr>Our Mission</vt:lpstr>
      <vt:lpstr>Our Goals &amp; Objectives</vt:lpstr>
      <vt:lpstr>Our Organization</vt:lpstr>
      <vt:lpstr>Board of Trustees</vt:lpstr>
      <vt:lpstr>What We Do</vt:lpstr>
      <vt:lpstr>Where We Are</vt:lpstr>
      <vt:lpstr>Our Programs</vt:lpstr>
      <vt:lpstr>Our Programs</vt:lpstr>
      <vt:lpstr>The Community Market</vt:lpstr>
      <vt:lpstr>SWOT Analysis </vt:lpstr>
      <vt:lpstr>Assets in New Brunswick</vt:lpstr>
      <vt:lpstr>Our Volunteers</vt:lpstr>
      <vt:lpstr>Our Budget: An Overview</vt:lpstr>
      <vt:lpstr>Our Budget: Projected Income</vt:lpstr>
      <vt:lpstr>The Budget: Itemized Expenses </vt:lpstr>
      <vt:lpstr>Our Budget: Projected Expenses</vt:lpstr>
      <vt:lpstr>Prospective Grants</vt:lpstr>
      <vt:lpstr>Fundraising:  On-going</vt:lpstr>
      <vt:lpstr>Fundraising: Special Event</vt:lpstr>
      <vt:lpstr>GrowBrunswick: The Future</vt:lpstr>
      <vt:lpstr>GrowBrunswick: Final Thoughts</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GrowBrunswick</dc:title>
  <dc:creator>Elizabeth O'Mahoney</dc:creator>
  <cp:lastModifiedBy>Elizabeth O'Mahoney</cp:lastModifiedBy>
  <cp:revision>43</cp:revision>
  <dcterms:created xsi:type="dcterms:W3CDTF">2017-12-04T21:02:34Z</dcterms:created>
  <dcterms:modified xsi:type="dcterms:W3CDTF">2017-12-06T08:18:12Z</dcterms:modified>
</cp:coreProperties>
</file>